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28"/>
  </p:notesMasterIdLst>
  <p:sldIdLst>
    <p:sldId id="1194" r:id="rId5"/>
    <p:sldId id="1196" r:id="rId6"/>
    <p:sldId id="1223" r:id="rId7"/>
    <p:sldId id="1195" r:id="rId8"/>
    <p:sldId id="1226" r:id="rId9"/>
    <p:sldId id="1227" r:id="rId10"/>
    <p:sldId id="1228" r:id="rId11"/>
    <p:sldId id="1237" r:id="rId12"/>
    <p:sldId id="1229" r:id="rId13"/>
    <p:sldId id="1230" r:id="rId14"/>
    <p:sldId id="1231" r:id="rId15"/>
    <p:sldId id="1232" r:id="rId16"/>
    <p:sldId id="1233" r:id="rId17"/>
    <p:sldId id="1234" r:id="rId18"/>
    <p:sldId id="1235" r:id="rId19"/>
    <p:sldId id="1236" r:id="rId20"/>
    <p:sldId id="1243" r:id="rId21"/>
    <p:sldId id="1238" r:id="rId22"/>
    <p:sldId id="1239" r:id="rId23"/>
    <p:sldId id="1240" r:id="rId24"/>
    <p:sldId id="1244" r:id="rId25"/>
    <p:sldId id="1241" r:id="rId26"/>
    <p:sldId id="124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4657B1-23E5-431E-8153-5F9F98849407}" v="4" dt="2021-10-13T03:39:38.3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152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ah Bleicher" userId="89684a99-6ef2-4952-a3bf-9960d00c6b64" providerId="ADAL" clId="{D14657B1-23E5-431E-8153-5F9F98849407}"/>
    <pc:docChg chg="undo custSel addSld modSld sldOrd">
      <pc:chgData name="Noah Bleicher" userId="89684a99-6ef2-4952-a3bf-9960d00c6b64" providerId="ADAL" clId="{D14657B1-23E5-431E-8153-5F9F98849407}" dt="2021-10-13T03:42:55.140" v="892" actId="20577"/>
      <pc:docMkLst>
        <pc:docMk/>
      </pc:docMkLst>
      <pc:sldChg chg="modSp mod">
        <pc:chgData name="Noah Bleicher" userId="89684a99-6ef2-4952-a3bf-9960d00c6b64" providerId="ADAL" clId="{D14657B1-23E5-431E-8153-5F9F98849407}" dt="2021-10-13T03:24:10.966" v="29" actId="20577"/>
        <pc:sldMkLst>
          <pc:docMk/>
          <pc:sldMk cId="3324187801" sldId="1227"/>
        </pc:sldMkLst>
        <pc:spChg chg="mod">
          <ac:chgData name="Noah Bleicher" userId="89684a99-6ef2-4952-a3bf-9960d00c6b64" providerId="ADAL" clId="{D14657B1-23E5-431E-8153-5F9F98849407}" dt="2021-10-13T03:24:10.966" v="29" actId="20577"/>
          <ac:spMkLst>
            <pc:docMk/>
            <pc:sldMk cId="3324187801" sldId="1227"/>
            <ac:spMk id="3" creationId="{962300E4-7DD0-4A6D-8CED-B9CB35515461}"/>
          </ac:spMkLst>
        </pc:spChg>
      </pc:sldChg>
      <pc:sldChg chg="modSp mod">
        <pc:chgData name="Noah Bleicher" userId="89684a99-6ef2-4952-a3bf-9960d00c6b64" providerId="ADAL" clId="{D14657B1-23E5-431E-8153-5F9F98849407}" dt="2021-10-13T03:25:16.312" v="30" actId="207"/>
        <pc:sldMkLst>
          <pc:docMk/>
          <pc:sldMk cId="1729860873" sldId="1231"/>
        </pc:sldMkLst>
        <pc:spChg chg="mod">
          <ac:chgData name="Noah Bleicher" userId="89684a99-6ef2-4952-a3bf-9960d00c6b64" providerId="ADAL" clId="{D14657B1-23E5-431E-8153-5F9F98849407}" dt="2021-10-13T03:25:16.312" v="30" actId="207"/>
          <ac:spMkLst>
            <pc:docMk/>
            <pc:sldMk cId="1729860873" sldId="1231"/>
            <ac:spMk id="4" creationId="{31328D63-BB79-417E-ABFF-6681F84A691A}"/>
          </ac:spMkLst>
        </pc:spChg>
      </pc:sldChg>
      <pc:sldChg chg="modSp mod">
        <pc:chgData name="Noah Bleicher" userId="89684a99-6ef2-4952-a3bf-9960d00c6b64" providerId="ADAL" clId="{D14657B1-23E5-431E-8153-5F9F98849407}" dt="2021-10-13T03:26:09.735" v="35" actId="404"/>
        <pc:sldMkLst>
          <pc:docMk/>
          <pc:sldMk cId="379378663" sldId="1232"/>
        </pc:sldMkLst>
        <pc:spChg chg="mod">
          <ac:chgData name="Noah Bleicher" userId="89684a99-6ef2-4952-a3bf-9960d00c6b64" providerId="ADAL" clId="{D14657B1-23E5-431E-8153-5F9F98849407}" dt="2021-10-13T03:26:09.735" v="35" actId="404"/>
          <ac:spMkLst>
            <pc:docMk/>
            <pc:sldMk cId="379378663" sldId="1232"/>
            <ac:spMk id="3" creationId="{FE753E0A-38C9-4179-B00F-30E19776CEC3}"/>
          </ac:spMkLst>
        </pc:spChg>
      </pc:sldChg>
      <pc:sldChg chg="modSp mod">
        <pc:chgData name="Noah Bleicher" userId="89684a99-6ef2-4952-a3bf-9960d00c6b64" providerId="ADAL" clId="{D14657B1-23E5-431E-8153-5F9F98849407}" dt="2021-10-13T03:28:27.135" v="37" actId="20577"/>
        <pc:sldMkLst>
          <pc:docMk/>
          <pc:sldMk cId="3621997927" sldId="1236"/>
        </pc:sldMkLst>
        <pc:spChg chg="mod">
          <ac:chgData name="Noah Bleicher" userId="89684a99-6ef2-4952-a3bf-9960d00c6b64" providerId="ADAL" clId="{D14657B1-23E5-431E-8153-5F9F98849407}" dt="2021-10-13T03:28:27.135" v="37" actId="20577"/>
          <ac:spMkLst>
            <pc:docMk/>
            <pc:sldMk cId="3621997927" sldId="1236"/>
            <ac:spMk id="3" creationId="{D4DE1EB5-85C8-4242-9FFD-DC76A4E61698}"/>
          </ac:spMkLst>
        </pc:spChg>
      </pc:sldChg>
      <pc:sldChg chg="modSp mod ord">
        <pc:chgData name="Noah Bleicher" userId="89684a99-6ef2-4952-a3bf-9960d00c6b64" providerId="ADAL" clId="{D14657B1-23E5-431E-8153-5F9F98849407}" dt="2021-10-13T03:37:55.253" v="238"/>
        <pc:sldMkLst>
          <pc:docMk/>
          <pc:sldMk cId="2671849862" sldId="1239"/>
        </pc:sldMkLst>
        <pc:spChg chg="mod">
          <ac:chgData name="Noah Bleicher" userId="89684a99-6ef2-4952-a3bf-9960d00c6b64" providerId="ADAL" clId="{D14657B1-23E5-431E-8153-5F9F98849407}" dt="2021-10-13T03:37:21.083" v="234" actId="20577"/>
          <ac:spMkLst>
            <pc:docMk/>
            <pc:sldMk cId="2671849862" sldId="1239"/>
            <ac:spMk id="3" creationId="{FE753E0A-38C9-4179-B00F-30E19776CEC3}"/>
          </ac:spMkLst>
        </pc:spChg>
      </pc:sldChg>
      <pc:sldChg chg="ord">
        <pc:chgData name="Noah Bleicher" userId="89684a99-6ef2-4952-a3bf-9960d00c6b64" providerId="ADAL" clId="{D14657B1-23E5-431E-8153-5F9F98849407}" dt="2021-10-13T03:37:44.312" v="236"/>
        <pc:sldMkLst>
          <pc:docMk/>
          <pc:sldMk cId="2517025985" sldId="1240"/>
        </pc:sldMkLst>
      </pc:sldChg>
      <pc:sldChg chg="modSp mod">
        <pc:chgData name="Noah Bleicher" userId="89684a99-6ef2-4952-a3bf-9960d00c6b64" providerId="ADAL" clId="{D14657B1-23E5-431E-8153-5F9F98849407}" dt="2021-10-13T03:29:08.466" v="38" actId="1076"/>
        <pc:sldMkLst>
          <pc:docMk/>
          <pc:sldMk cId="2381873038" sldId="1243"/>
        </pc:sldMkLst>
        <pc:spChg chg="mod">
          <ac:chgData name="Noah Bleicher" userId="89684a99-6ef2-4952-a3bf-9960d00c6b64" providerId="ADAL" clId="{D14657B1-23E5-431E-8153-5F9F98849407}" dt="2021-10-13T03:29:08.466" v="38" actId="1076"/>
          <ac:spMkLst>
            <pc:docMk/>
            <pc:sldMk cId="2381873038" sldId="1243"/>
            <ac:spMk id="3" creationId="{D4DE1EB5-85C8-4242-9FFD-DC76A4E61698}"/>
          </ac:spMkLst>
        </pc:spChg>
      </pc:sldChg>
      <pc:sldChg chg="modSp add mod">
        <pc:chgData name="Noah Bleicher" userId="89684a99-6ef2-4952-a3bf-9960d00c6b64" providerId="ADAL" clId="{D14657B1-23E5-431E-8153-5F9F98849407}" dt="2021-10-13T03:42:55.140" v="892" actId="20577"/>
        <pc:sldMkLst>
          <pc:docMk/>
          <pc:sldMk cId="1801271380" sldId="1244"/>
        </pc:sldMkLst>
        <pc:spChg chg="mod">
          <ac:chgData name="Noah Bleicher" userId="89684a99-6ef2-4952-a3bf-9960d00c6b64" providerId="ADAL" clId="{D14657B1-23E5-431E-8153-5F9F98849407}" dt="2021-10-13T03:42:55.140" v="892" actId="20577"/>
          <ac:spMkLst>
            <pc:docMk/>
            <pc:sldMk cId="1801271380" sldId="1244"/>
            <ac:spMk id="3" creationId="{FE753E0A-38C9-4179-B00F-30E19776CEC3}"/>
          </ac:spMkLst>
        </pc:spChg>
        <pc:spChg chg="mod">
          <ac:chgData name="Noah Bleicher" userId="89684a99-6ef2-4952-a3bf-9960d00c6b64" providerId="ADAL" clId="{D14657B1-23E5-431E-8153-5F9F98849407}" dt="2021-10-13T03:38:08.946" v="274" actId="20577"/>
          <ac:spMkLst>
            <pc:docMk/>
            <pc:sldMk cId="1801271380" sldId="1244"/>
            <ac:spMk id="7" creationId="{3A021BE7-995F-4E73-BEB8-64B5136F05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F5EC9-537A-4F34-A1F0-420F322E5F83}" type="datetimeFigureOut">
              <a:rPr lang="en-US" smtClean="0"/>
              <a:t>10/12/2021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71647-0446-44D8-9718-A05BFE9CC855}" type="slidenum">
              <a:rPr lang="en-US" smtClean="0"/>
              <a:t>‹#›</a:t>
            </a:fld>
            <a:endParaRPr lang="en-US"/>
          </a:p>
        </p:txBody>
      </p:sp>
    </p:spTree>
    <p:extLst>
      <p:ext uri="{BB962C8B-B14F-4D97-AF65-F5344CB8AC3E}">
        <p14:creationId xmlns:p14="http://schemas.microsoft.com/office/powerpoint/2010/main" val="987429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254A378-4D80-4113-85D6-50030B2CD0D4}" type="slidenum">
              <a:rPr lang="en-US" smtClean="0"/>
              <a:pPr/>
              <a:t>1</a:t>
            </a:fld>
            <a:endParaRPr lang="en-US" dirty="0"/>
          </a:p>
        </p:txBody>
      </p:sp>
      <p:sp>
        <p:nvSpPr>
          <p:cNvPr id="19459" name="Rectangle 2"/>
          <p:cNvSpPr>
            <a:spLocks noGrp="1" noRot="1" noChangeAspect="1" noChangeArrowheads="1" noTextEdit="1"/>
          </p:cNvSpPr>
          <p:nvPr>
            <p:ph type="sldImg"/>
          </p:nvPr>
        </p:nvSpPr>
        <p:spPr bwMode="auto">
          <a:xfrm>
            <a:off x="1123950" y="693738"/>
            <a:ext cx="4611688" cy="3460750"/>
          </a:xfrm>
          <a:noFill/>
          <a:ln cap="flat">
            <a:solidFill>
              <a:srgbClr val="000000"/>
            </a:solidFill>
            <a:miter lim="800000"/>
            <a:headEnd/>
            <a:tailEnd/>
          </a:ln>
        </p:spPr>
      </p:sp>
      <p:sp>
        <p:nvSpPr>
          <p:cNvPr id="19460" name="Rectangle 3"/>
          <p:cNvSpPr>
            <a:spLocks noChangeArrowheads="1"/>
          </p:cNvSpPr>
          <p:nvPr/>
        </p:nvSpPr>
        <p:spPr bwMode="auto">
          <a:xfrm>
            <a:off x="685800" y="4387137"/>
            <a:ext cx="5486400" cy="4156233"/>
          </a:xfrm>
          <a:prstGeom prst="rect">
            <a:avLst/>
          </a:prstGeom>
          <a:noFill/>
          <a:ln w="9525">
            <a:noFill/>
            <a:miter lim="800000"/>
            <a:headEnd/>
            <a:tailEnd/>
          </a:ln>
        </p:spPr>
        <p:txBody>
          <a:bodyPr lIns="91943" tIns="45971" rIns="91943" bIns="45971"/>
          <a:lstStyle/>
          <a:p>
            <a:pPr>
              <a:spcBef>
                <a:spcPct val="30000"/>
              </a:spcBef>
            </a:pPr>
            <a:endParaRPr lang="en-US" sz="1200" dirty="0">
              <a:solidFill>
                <a:schemeClr val="tx1"/>
              </a:solidFill>
            </a:endParaRPr>
          </a:p>
        </p:txBody>
      </p:sp>
      <p:sp>
        <p:nvSpPr>
          <p:cNvPr id="19461" name="Rectangle 4"/>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dirty="0"/>
          </a:p>
        </p:txBody>
      </p:sp>
      <p:sp>
        <p:nvSpPr>
          <p:cNvPr id="19462" name="Date Placeholder 6"/>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5E14396-6540-4008-A0A8-84EB89DF7A35}" type="datetime1">
              <a:rPr lang="en-US" smtClean="0"/>
              <a:pPr/>
              <a:t>10/12/2021</a:t>
            </a:fld>
            <a:endParaRPr lang="en-US" dirty="0"/>
          </a:p>
        </p:txBody>
      </p:sp>
      <p:sp>
        <p:nvSpPr>
          <p:cNvPr id="2" name="Footer Placeholder 1"/>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21454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60902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922701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550608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872838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425803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410983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680861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961111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701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39624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34498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A2BBF-8E74-4975-AFAF-7433F0A2D1A9}"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58478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A2BBF-8E74-4975-AFAF-7433F0A2D1A9}"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40738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53377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92990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85A2BBF-8E74-4975-AFAF-7433F0A2D1A9}" type="datetimeFigureOut">
              <a:rPr lang="en-US" smtClean="0"/>
              <a:t>10/12/2021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9931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87519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5A2BBF-8E74-4975-AFAF-7433F0A2D1A9}" type="datetimeFigureOut">
              <a:rPr lang="en-US" smtClean="0"/>
              <a:t>10/12/2021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2204376-6BF0-45A0-9671-490183820AFF}" type="slidenum">
              <a:rPr lang="en-US" smtClean="0"/>
              <a:t>‹#›</a:t>
            </a:fld>
            <a:endParaRPr lang="en-US"/>
          </a:p>
        </p:txBody>
      </p:sp>
    </p:spTree>
    <p:extLst>
      <p:ext uri="{BB962C8B-B14F-4D97-AF65-F5344CB8AC3E}">
        <p14:creationId xmlns:p14="http://schemas.microsoft.com/office/powerpoint/2010/main" val="156797586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am@hoa-administrator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apitalhomes.com/warran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reserveatbradfordparkhoa.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reserveatbradfordparkho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onevillasho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54112" y="2141381"/>
            <a:ext cx="8989888" cy="2646376"/>
          </a:xfrm>
        </p:spPr>
        <p:txBody>
          <a:bodyPr>
            <a:noAutofit/>
          </a:bodyPr>
          <a:lstStyle/>
          <a:p>
            <a:pPr eaLnBrk="1" hangingPunct="1"/>
            <a:r>
              <a:rPr lang="en-US" sz="4400" dirty="0"/>
              <a:t> </a:t>
            </a:r>
            <a:br>
              <a:rPr lang="en-US" sz="4400" dirty="0"/>
            </a:br>
            <a:r>
              <a:rPr lang="en-US" sz="4800" dirty="0"/>
              <a:t>The Reserve at Bradford Park</a:t>
            </a:r>
            <a:br>
              <a:rPr lang="en-US" sz="2400" dirty="0"/>
            </a:br>
            <a:br>
              <a:rPr lang="en-US" sz="2400" dirty="0"/>
            </a:br>
            <a:r>
              <a:rPr lang="en-US" sz="3600" dirty="0"/>
              <a:t>Homeowners’ Association </a:t>
            </a:r>
            <a:br>
              <a:rPr lang="en-US" sz="3600" dirty="0"/>
            </a:br>
            <a:r>
              <a:rPr lang="en-US" sz="3600" dirty="0"/>
              <a:t>2021 Annual Meeting</a:t>
            </a:r>
            <a:endParaRPr lang="en-US" sz="2400" dirty="0"/>
          </a:p>
        </p:txBody>
      </p:sp>
      <p:sp>
        <p:nvSpPr>
          <p:cNvPr id="4099" name="Text Box 5"/>
          <p:cNvSpPr txBox="1">
            <a:spLocks noChangeArrowheads="1"/>
          </p:cNvSpPr>
          <p:nvPr/>
        </p:nvSpPr>
        <p:spPr bwMode="auto">
          <a:xfrm>
            <a:off x="4934415" y="5374888"/>
            <a:ext cx="2996966" cy="758282"/>
          </a:xfrm>
          <a:prstGeom prst="rect">
            <a:avLst/>
          </a:prstGeom>
        </p:spPr>
        <p:txBody>
          <a:bodyPr>
            <a:normAutofit/>
          </a:bodyPr>
          <a:lstStyle/>
          <a:p>
            <a:pPr algn="r">
              <a:spcAft>
                <a:spcPct val="15000"/>
              </a:spcAft>
              <a:buClr>
                <a:schemeClr val="tx1"/>
              </a:buClr>
              <a:buFont typeface="Times" pitchFamily="18" charset="0"/>
              <a:buNone/>
              <a:tabLst>
                <a:tab pos="914400" algn="l"/>
                <a:tab pos="7315200" algn="r"/>
              </a:tabLst>
            </a:pPr>
            <a:r>
              <a:rPr lang="en-US" b="1" dirty="0"/>
              <a:t>October 13</a:t>
            </a:r>
            <a:r>
              <a:rPr lang="en-US" b="1" baseline="30000" dirty="0"/>
              <a:t>th</a:t>
            </a:r>
            <a:r>
              <a:rPr lang="en-US" b="1" dirty="0"/>
              <a:t>, 2021</a:t>
            </a:r>
          </a:p>
        </p:txBody>
      </p:sp>
    </p:spTree>
  </p:cSld>
  <p:clrMapOvr>
    <a:masterClrMapping/>
  </p:clrMapOvr>
  <p:transition advTm="133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normAutofit/>
          </a:bodyPr>
          <a:lstStyle/>
          <a:p>
            <a:pPr algn="ctr"/>
            <a:r>
              <a:rPr lang="en-US" dirty="0"/>
              <a:t>What are HOA Covenants?</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1" y="1981872"/>
            <a:ext cx="9051532" cy="4423410"/>
          </a:xfrm>
        </p:spPr>
        <p:txBody>
          <a:bodyPr>
            <a:normAutofit lnSpcReduction="10000"/>
          </a:bodyPr>
          <a:lstStyle/>
          <a:p>
            <a:pPr marL="723900" lvl="1" indent="-381000">
              <a:lnSpc>
                <a:spcPct val="125000"/>
              </a:lnSpc>
              <a:spcBef>
                <a:spcPct val="25000"/>
              </a:spcBef>
              <a:buClr>
                <a:schemeClr val="accent2"/>
              </a:buClr>
            </a:pPr>
            <a:r>
              <a:rPr lang="en-US" sz="2000" dirty="0"/>
              <a:t>HOA Covenants are in place for the purpose of enhancing and protecting the value, desirability, and attractiveness of the Community as a whole and enhancing the quality </a:t>
            </a:r>
            <a:br>
              <a:rPr lang="en-US" sz="2000" dirty="0"/>
            </a:br>
            <a:r>
              <a:rPr lang="en-US" sz="2000" dirty="0"/>
              <a:t>of life within the Community</a:t>
            </a:r>
          </a:p>
          <a:p>
            <a:pPr marL="723900" lvl="1" indent="-381000">
              <a:lnSpc>
                <a:spcPct val="125000"/>
              </a:lnSpc>
              <a:spcBef>
                <a:spcPct val="25000"/>
              </a:spcBef>
              <a:buClr>
                <a:schemeClr val="accent2"/>
              </a:buClr>
            </a:pPr>
            <a:r>
              <a:rPr lang="en-US" sz="2000" dirty="0"/>
              <a:t>They specify Community rules and dictate requirements for Common Area Maintenance (CAM), among other things</a:t>
            </a:r>
          </a:p>
          <a:p>
            <a:pPr marL="723900" lvl="1" indent="-381000">
              <a:lnSpc>
                <a:spcPct val="125000"/>
              </a:lnSpc>
              <a:spcBef>
                <a:spcPct val="25000"/>
              </a:spcBef>
              <a:buClr>
                <a:schemeClr val="accent2"/>
              </a:buClr>
            </a:pPr>
            <a:r>
              <a:rPr lang="en-US" sz="2000" dirty="0"/>
              <a:t>The Covenants, Conditions, &amp; Restrictions (CCR;s) are filed with Tulsa County and are available on the HOA Website</a:t>
            </a:r>
          </a:p>
          <a:p>
            <a:pPr marL="723900" lvl="1" indent="-381000">
              <a:lnSpc>
                <a:spcPct val="125000"/>
              </a:lnSpc>
              <a:spcBef>
                <a:spcPct val="25000"/>
              </a:spcBef>
              <a:buClr>
                <a:schemeClr val="accent2"/>
              </a:buClr>
            </a:pPr>
            <a:r>
              <a:rPr lang="en-US" sz="2000" dirty="0"/>
              <a:t>Ultimately, they are in place to support the individual Homeowners’ quiet enjoyment of their home and to preserve the financial investment for each member of the Community </a:t>
            </a:r>
          </a:p>
        </p:txBody>
      </p:sp>
    </p:spTree>
    <p:extLst>
      <p:ext uri="{BB962C8B-B14F-4D97-AF65-F5344CB8AC3E}">
        <p14:creationId xmlns:p14="http://schemas.microsoft.com/office/powerpoint/2010/main" val="178172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lstStyle/>
          <a:p>
            <a:pPr algn="ctr"/>
            <a:r>
              <a:rPr lang="en-US" dirty="0"/>
              <a:t>Covenant Administration</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332422" y="2057399"/>
            <a:ext cx="8524875" cy="5002017"/>
          </a:xfrm>
        </p:spPr>
        <p:txBody>
          <a:bodyPr>
            <a:normAutofit/>
          </a:bodyPr>
          <a:lstStyle/>
          <a:p>
            <a:pPr marL="723900" lvl="1" indent="-381000">
              <a:lnSpc>
                <a:spcPct val="125000"/>
              </a:lnSpc>
              <a:spcBef>
                <a:spcPct val="25000"/>
              </a:spcBef>
              <a:buClr>
                <a:schemeClr val="accent2"/>
              </a:buClr>
            </a:pPr>
            <a:r>
              <a:rPr lang="en-US" sz="2400" dirty="0">
                <a:latin typeface="Calibri (Body)"/>
              </a:rPr>
              <a:t>HOA Administrators performs MONTHLY neighborhood inspections looking for Covenant violations </a:t>
            </a:r>
          </a:p>
          <a:p>
            <a:pPr marL="723900" lvl="1" indent="-381000">
              <a:lnSpc>
                <a:spcPct val="125000"/>
              </a:lnSpc>
              <a:spcBef>
                <a:spcPct val="25000"/>
              </a:spcBef>
              <a:buClr>
                <a:schemeClr val="accent2"/>
              </a:buClr>
            </a:pPr>
            <a:r>
              <a:rPr lang="en-US" sz="2400" dirty="0">
                <a:latin typeface="Calibri (Body)"/>
              </a:rPr>
              <a:t>If you suspect a potential Covenant Violation, please contact Sam Sullivan: </a:t>
            </a:r>
            <a:r>
              <a:rPr lang="en-US" sz="2400" dirty="0">
                <a:solidFill>
                  <a:srgbClr val="FFFF00"/>
                </a:solidFill>
                <a:latin typeface="Calibri (Body)"/>
                <a:hlinkClick r:id="rId2">
                  <a:extLst>
                    <a:ext uri="{A12FA001-AC4F-418D-AE19-62706E023703}">
                      <ahyp:hlinkClr xmlns:ahyp="http://schemas.microsoft.com/office/drawing/2018/hyperlinkcolor" val="tx"/>
                    </a:ext>
                  </a:extLst>
                </a:hlinkClick>
              </a:rPr>
              <a:t>sam@hoa-administrators.com</a:t>
            </a:r>
            <a:endParaRPr lang="en-US" sz="2400" dirty="0">
              <a:solidFill>
                <a:srgbClr val="FFFF00"/>
              </a:solidFill>
              <a:latin typeface="Calibri (Body)"/>
            </a:endParaRPr>
          </a:p>
          <a:p>
            <a:endParaRPr lang="en-US" dirty="0">
              <a:latin typeface="Calibri (Body)"/>
            </a:endParaRPr>
          </a:p>
        </p:txBody>
      </p:sp>
      <p:sp>
        <p:nvSpPr>
          <p:cNvPr id="4" name="TextBox 3">
            <a:extLst>
              <a:ext uri="{FF2B5EF4-FFF2-40B4-BE49-F238E27FC236}">
                <a16:creationId xmlns:a16="http://schemas.microsoft.com/office/drawing/2014/main" id="{31328D63-BB79-417E-ABFF-6681F84A691A}"/>
              </a:ext>
            </a:extLst>
          </p:cNvPr>
          <p:cNvSpPr txBox="1"/>
          <p:nvPr/>
        </p:nvSpPr>
        <p:spPr>
          <a:xfrm>
            <a:off x="695325" y="4374956"/>
            <a:ext cx="7543800" cy="1697068"/>
          </a:xfrm>
          <a:prstGeom prst="rect">
            <a:avLst/>
          </a:prstGeom>
          <a:solidFill>
            <a:schemeClr val="accent4">
              <a:lumMod val="75000"/>
            </a:schemeClr>
          </a:solidFill>
          <a:ln>
            <a:solidFill>
              <a:srgbClr val="3950F9"/>
            </a:solidFill>
          </a:ln>
        </p:spPr>
        <p:txBody>
          <a:bodyPr wrap="square" rtlCol="0">
            <a:spAutoFit/>
          </a:bodyPr>
          <a:lstStyle/>
          <a:p>
            <a:pPr marL="58738" lvl="2" algn="ctr">
              <a:lnSpc>
                <a:spcPct val="110000"/>
              </a:lnSpc>
              <a:defRPr/>
            </a:pPr>
            <a:r>
              <a:rPr lang="en-US" sz="2400" dirty="0">
                <a:solidFill>
                  <a:schemeClr val="bg1"/>
                </a:solidFill>
                <a:latin typeface="Calibri (Body)"/>
              </a:rPr>
              <a:t>If you are unsure about what is allowed per the CCRs, </a:t>
            </a:r>
            <a:r>
              <a:rPr lang="en-US" sz="2400" b="1" dirty="0">
                <a:solidFill>
                  <a:schemeClr val="bg1"/>
                </a:solidFill>
                <a:latin typeface="Calibri (Body)"/>
              </a:rPr>
              <a:t>please read the Community documents first</a:t>
            </a:r>
            <a:r>
              <a:rPr lang="en-US" sz="2400" dirty="0">
                <a:solidFill>
                  <a:schemeClr val="bg1"/>
                </a:solidFill>
                <a:latin typeface="Calibri (Body)"/>
              </a:rPr>
              <a:t> </a:t>
            </a:r>
            <a:br>
              <a:rPr lang="en-US" sz="2400" dirty="0">
                <a:solidFill>
                  <a:schemeClr val="bg1"/>
                </a:solidFill>
                <a:latin typeface="Calibri (Body)"/>
              </a:rPr>
            </a:br>
            <a:r>
              <a:rPr lang="en-US" sz="2400" dirty="0">
                <a:solidFill>
                  <a:schemeClr val="bg1"/>
                </a:solidFill>
                <a:latin typeface="Calibri (Body)"/>
              </a:rPr>
              <a:t>before reaching out to Sam Sullivan</a:t>
            </a:r>
          </a:p>
          <a:p>
            <a:pPr marL="58738" lvl="2" algn="ctr">
              <a:lnSpc>
                <a:spcPct val="110000"/>
              </a:lnSpc>
              <a:defRPr/>
            </a:pPr>
            <a:r>
              <a:rPr lang="en-US" sz="2400" dirty="0">
                <a:solidFill>
                  <a:srgbClr val="FFFF00"/>
                </a:solidFill>
                <a:latin typeface="Calibri (Body)"/>
                <a:hlinkClick r:id="rId2">
                  <a:extLst>
                    <a:ext uri="{A12FA001-AC4F-418D-AE19-62706E023703}">
                      <ahyp:hlinkClr xmlns:ahyp="http://schemas.microsoft.com/office/drawing/2018/hyperlinkcolor" val="tx"/>
                    </a:ext>
                  </a:extLst>
                </a:hlinkClick>
              </a:rPr>
              <a:t>sam@hoa-administrators.com</a:t>
            </a:r>
            <a:endParaRPr lang="en-US" sz="2400" dirty="0">
              <a:solidFill>
                <a:srgbClr val="FFFF00"/>
              </a:solidFill>
              <a:latin typeface="Calibri (Body)"/>
            </a:endParaRPr>
          </a:p>
        </p:txBody>
      </p:sp>
    </p:spTree>
    <p:extLst>
      <p:ext uri="{BB962C8B-B14F-4D97-AF65-F5344CB8AC3E}">
        <p14:creationId xmlns:p14="http://schemas.microsoft.com/office/powerpoint/2010/main" val="172986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D5D8-B7B6-4216-8E46-F6FC06CCCADC}"/>
              </a:ext>
            </a:extLst>
          </p:cNvPr>
          <p:cNvSpPr>
            <a:spLocks noGrp="1"/>
          </p:cNvSpPr>
          <p:nvPr>
            <p:ph type="title"/>
          </p:nvPr>
        </p:nvSpPr>
        <p:spPr/>
        <p:txBody>
          <a:bodyPr anchor="ctr"/>
          <a:lstStyle/>
          <a:p>
            <a:pPr algn="ctr"/>
            <a:r>
              <a:rPr lang="en-US" dirty="0"/>
              <a:t>What is the HOA Board entrusted to do?</a:t>
            </a:r>
          </a:p>
        </p:txBody>
      </p:sp>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384126" y="1939563"/>
            <a:ext cx="7982634" cy="4195481"/>
          </a:xfrm>
        </p:spPr>
        <p:txBody>
          <a:bodyPr>
            <a:normAutofit/>
          </a:bodyPr>
          <a:lstStyle/>
          <a:p>
            <a:pPr marL="723900" lvl="1" indent="-381000">
              <a:lnSpc>
                <a:spcPct val="125000"/>
              </a:lnSpc>
              <a:spcBef>
                <a:spcPct val="25000"/>
              </a:spcBef>
              <a:buClr>
                <a:schemeClr val="accent2"/>
              </a:buClr>
            </a:pPr>
            <a:r>
              <a:rPr lang="en-US" sz="2400" dirty="0">
                <a:latin typeface="Calibri (Body)"/>
              </a:rPr>
              <a:t>Maintain the Common Areas</a:t>
            </a:r>
          </a:p>
          <a:p>
            <a:pPr marL="723900" lvl="1" indent="-381000">
              <a:lnSpc>
                <a:spcPct val="125000"/>
              </a:lnSpc>
              <a:spcBef>
                <a:spcPct val="25000"/>
              </a:spcBef>
              <a:buClr>
                <a:schemeClr val="accent2"/>
              </a:buClr>
            </a:pPr>
            <a:r>
              <a:rPr lang="en-US" sz="2400" dirty="0">
                <a:latin typeface="Calibri (Body)"/>
              </a:rPr>
              <a:t>Hold all Homeowners to the same set of rules (CCR’s)</a:t>
            </a:r>
          </a:p>
          <a:p>
            <a:pPr marL="723900" lvl="1" indent="-381000">
              <a:lnSpc>
                <a:spcPct val="125000"/>
              </a:lnSpc>
              <a:spcBef>
                <a:spcPct val="25000"/>
              </a:spcBef>
              <a:buClr>
                <a:schemeClr val="accent2"/>
              </a:buClr>
            </a:pPr>
            <a:r>
              <a:rPr lang="en-US" sz="2400" dirty="0">
                <a:latin typeface="Calibri (Body)"/>
              </a:rPr>
              <a:t>Ensure vehicles are not parked in driveways for extended periods of time </a:t>
            </a:r>
            <a:endParaRPr lang="en-US" sz="2400" dirty="0">
              <a:highlight>
                <a:srgbClr val="FF0000"/>
              </a:highlight>
              <a:latin typeface="Calibri (Body)"/>
            </a:endParaRPr>
          </a:p>
          <a:p>
            <a:pPr marL="723900" lvl="1" indent="-381000">
              <a:lnSpc>
                <a:spcPct val="125000"/>
              </a:lnSpc>
              <a:spcBef>
                <a:spcPct val="25000"/>
              </a:spcBef>
              <a:buClr>
                <a:schemeClr val="accent2"/>
              </a:buClr>
            </a:pPr>
            <a:r>
              <a:rPr lang="en-US" sz="2400" dirty="0">
                <a:latin typeface="Calibri (Body)"/>
              </a:rPr>
              <a:t>Communicate with Homeowners and the Municipality (as needed)</a:t>
            </a:r>
          </a:p>
          <a:p>
            <a:endParaRPr lang="en-US" sz="2400" dirty="0">
              <a:latin typeface="Calibri (Body)"/>
            </a:endParaRPr>
          </a:p>
        </p:txBody>
      </p:sp>
    </p:spTree>
    <p:extLst>
      <p:ext uri="{BB962C8B-B14F-4D97-AF65-F5344CB8AC3E}">
        <p14:creationId xmlns:p14="http://schemas.microsoft.com/office/powerpoint/2010/main" val="37937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Common Issues NOT covered by Aspen Crossing Patio Homes CCR’s: </a:t>
            </a:r>
          </a:p>
          <a:p>
            <a:pPr marL="1123958" lvl="2" indent="-381000">
              <a:lnSpc>
                <a:spcPct val="125000"/>
              </a:lnSpc>
              <a:spcBef>
                <a:spcPct val="25000"/>
              </a:spcBef>
              <a:buClr>
                <a:schemeClr val="accent2"/>
              </a:buClr>
            </a:pPr>
            <a:r>
              <a:rPr lang="en-US" sz="2400" dirty="0"/>
              <a:t>Speeding vehicles</a:t>
            </a:r>
          </a:p>
          <a:p>
            <a:pPr marL="1123958" lvl="2" indent="-381000">
              <a:lnSpc>
                <a:spcPct val="125000"/>
              </a:lnSpc>
              <a:spcBef>
                <a:spcPct val="25000"/>
              </a:spcBef>
              <a:buClr>
                <a:schemeClr val="accent2"/>
              </a:buClr>
            </a:pPr>
            <a:r>
              <a:rPr lang="en-US" sz="2400" dirty="0"/>
              <a:t>Construction traffic/parking</a:t>
            </a:r>
          </a:p>
          <a:p>
            <a:pPr marL="1123958" lvl="2" indent="-381000">
              <a:lnSpc>
                <a:spcPct val="125000"/>
              </a:lnSpc>
              <a:spcBef>
                <a:spcPct val="25000"/>
              </a:spcBef>
              <a:buClr>
                <a:schemeClr val="accent2"/>
              </a:buClr>
            </a:pPr>
            <a:r>
              <a:rPr lang="en-US" sz="2400" dirty="0"/>
              <a:t>Neighborhood roads and road maintenance</a:t>
            </a:r>
          </a:p>
          <a:p>
            <a:pPr marL="1123958" lvl="2" indent="-381000">
              <a:lnSpc>
                <a:spcPct val="125000"/>
              </a:lnSpc>
              <a:spcBef>
                <a:spcPct val="25000"/>
              </a:spcBef>
              <a:buClr>
                <a:schemeClr val="accent2"/>
              </a:buClr>
            </a:pPr>
            <a:r>
              <a:rPr lang="en-US" sz="2400" dirty="0"/>
              <a:t>Police or Legal matters</a:t>
            </a: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422910" y="477104"/>
            <a:ext cx="7543800" cy="1450757"/>
          </a:xfrm>
        </p:spPr>
        <p:txBody>
          <a:bodyPr anchor="ctr">
            <a:normAutofit fontScale="90000"/>
          </a:bodyPr>
          <a:lstStyle/>
          <a:p>
            <a:pPr algn="ctr"/>
            <a:r>
              <a:rPr lang="en-US" dirty="0"/>
              <a:t>What is NOT within the scope </a:t>
            </a:r>
            <a:br>
              <a:rPr lang="en-US" dirty="0"/>
            </a:br>
            <a:r>
              <a:rPr lang="en-US" dirty="0"/>
              <a:t>of the HOA Board?</a:t>
            </a:r>
          </a:p>
        </p:txBody>
      </p:sp>
    </p:spTree>
    <p:extLst>
      <p:ext uri="{BB962C8B-B14F-4D97-AF65-F5344CB8AC3E}">
        <p14:creationId xmlns:p14="http://schemas.microsoft.com/office/powerpoint/2010/main" val="1272699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a:bodyPr>
          <a:lstStyle/>
          <a:p>
            <a:pPr algn="ctr"/>
            <a:r>
              <a:rPr lang="en-US" dirty="0"/>
              <a:t>Financials</a:t>
            </a:r>
          </a:p>
        </p:txBody>
      </p:sp>
    </p:spTree>
    <p:extLst>
      <p:ext uri="{BB962C8B-B14F-4D97-AF65-F5344CB8AC3E}">
        <p14:creationId xmlns:p14="http://schemas.microsoft.com/office/powerpoint/2010/main" val="236637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8FF-2E91-489B-8A1B-BB18795D0854}"/>
              </a:ext>
            </a:extLst>
          </p:cNvPr>
          <p:cNvSpPr>
            <a:spLocks noGrp="1"/>
          </p:cNvSpPr>
          <p:nvPr>
            <p:ph type="title"/>
          </p:nvPr>
        </p:nvSpPr>
        <p:spPr>
          <a:xfrm>
            <a:off x="484710" y="452718"/>
            <a:ext cx="7055380" cy="568214"/>
          </a:xfrm>
        </p:spPr>
        <p:txBody>
          <a:bodyPr/>
          <a:lstStyle/>
          <a:p>
            <a:r>
              <a:rPr lang="en-US" sz="2400" dirty="0"/>
              <a:t>Financial Review – 2021 Balance Sheet</a:t>
            </a:r>
          </a:p>
        </p:txBody>
      </p:sp>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5562600" y="1701233"/>
            <a:ext cx="2779484" cy="3455533"/>
          </a:xfrm>
        </p:spPr>
        <p:txBody>
          <a:bodyPr>
            <a:normAutofit fontScale="92500" lnSpcReduction="10000"/>
          </a:bodyPr>
          <a:lstStyle/>
          <a:p>
            <a:r>
              <a:rPr lang="en-US" dirty="0"/>
              <a:t>Dedicated HOA bank Account </a:t>
            </a:r>
          </a:p>
          <a:p>
            <a:r>
              <a:rPr lang="en-US" dirty="0"/>
              <a:t>Developer contributed $10k to HOA (seed $)</a:t>
            </a:r>
          </a:p>
          <a:p>
            <a:r>
              <a:rPr lang="en-US" dirty="0"/>
              <a:t>Cash is solid with $~41k in operating acct</a:t>
            </a:r>
          </a:p>
          <a:p>
            <a:r>
              <a:rPr lang="en-US" dirty="0"/>
              <a:t>Receivables are high at ~9k (13 lot owners)</a:t>
            </a:r>
          </a:p>
        </p:txBody>
      </p:sp>
      <p:pic>
        <p:nvPicPr>
          <p:cNvPr id="5" name="Picture 4">
            <a:extLst>
              <a:ext uri="{FF2B5EF4-FFF2-40B4-BE49-F238E27FC236}">
                <a16:creationId xmlns:a16="http://schemas.microsoft.com/office/drawing/2014/main" id="{90799B02-8FDF-419C-B9B6-E9B4DD630E52}"/>
              </a:ext>
            </a:extLst>
          </p:cNvPr>
          <p:cNvPicPr>
            <a:picLocks noChangeAspect="1"/>
          </p:cNvPicPr>
          <p:nvPr/>
        </p:nvPicPr>
        <p:blipFill>
          <a:blip r:embed="rId2"/>
          <a:stretch>
            <a:fillRect/>
          </a:stretch>
        </p:blipFill>
        <p:spPr>
          <a:xfrm>
            <a:off x="54428" y="871537"/>
            <a:ext cx="5386251" cy="5878896"/>
          </a:xfrm>
          <a:prstGeom prst="rect">
            <a:avLst/>
          </a:prstGeom>
        </p:spPr>
      </p:pic>
    </p:spTree>
    <p:extLst>
      <p:ext uri="{BB962C8B-B14F-4D97-AF65-F5344CB8AC3E}">
        <p14:creationId xmlns:p14="http://schemas.microsoft.com/office/powerpoint/2010/main" val="405226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8FF-2E91-489B-8A1B-BB18795D0854}"/>
              </a:ext>
            </a:extLst>
          </p:cNvPr>
          <p:cNvSpPr>
            <a:spLocks noGrp="1"/>
          </p:cNvSpPr>
          <p:nvPr>
            <p:ph type="title"/>
          </p:nvPr>
        </p:nvSpPr>
        <p:spPr>
          <a:xfrm>
            <a:off x="71053" y="355547"/>
            <a:ext cx="7897290" cy="532703"/>
          </a:xfrm>
        </p:spPr>
        <p:txBody>
          <a:bodyPr/>
          <a:lstStyle/>
          <a:p>
            <a:r>
              <a:rPr lang="en-US" sz="2400" dirty="0"/>
              <a:t>HOA 2021 Financials (Income </a:t>
            </a:r>
            <a:r>
              <a:rPr lang="en-US" sz="2400" dirty="0" err="1"/>
              <a:t>Stmt</a:t>
            </a:r>
            <a:r>
              <a:rPr lang="en-US" sz="2400" dirty="0"/>
              <a:t> Thru September)</a:t>
            </a:r>
          </a:p>
        </p:txBody>
      </p:sp>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6237514" y="1137189"/>
            <a:ext cx="2860864" cy="4577812"/>
          </a:xfrm>
        </p:spPr>
        <p:txBody>
          <a:bodyPr>
            <a:normAutofit/>
          </a:bodyPr>
          <a:lstStyle/>
          <a:p>
            <a:r>
              <a:rPr lang="en-US" sz="1600" dirty="0"/>
              <a:t>1/1/21: 87 homes</a:t>
            </a:r>
          </a:p>
          <a:p>
            <a:pPr lvl="1"/>
            <a:r>
              <a:rPr lang="en-US" sz="1600" dirty="0"/>
              <a:t>+5</a:t>
            </a:r>
            <a:r>
              <a:rPr lang="en-US" sz="1600" dirty="0">
                <a:solidFill>
                  <a:schemeClr val="accent2"/>
                </a:solidFill>
              </a:rPr>
              <a:t> </a:t>
            </a:r>
            <a:r>
              <a:rPr lang="en-US" sz="1600" dirty="0"/>
              <a:t>in 2021 (so far) </a:t>
            </a:r>
          </a:p>
          <a:p>
            <a:r>
              <a:rPr lang="en-US" sz="1600" dirty="0"/>
              <a:t>2021 Dues were billed in January 2021</a:t>
            </a:r>
          </a:p>
          <a:p>
            <a:r>
              <a:rPr lang="en-US" sz="1600" dirty="0"/>
              <a:t>Budget assumes all homeowners pay dues </a:t>
            </a:r>
          </a:p>
          <a:p>
            <a:pPr lvl="1"/>
            <a:r>
              <a:rPr lang="en-US" sz="1400" dirty="0"/>
              <a:t>13 currently outstanding (14%, 5 over one year)</a:t>
            </a:r>
          </a:p>
          <a:p>
            <a:r>
              <a:rPr lang="en-US" sz="1600" dirty="0"/>
              <a:t> ~$1,600 monthly burn rate </a:t>
            </a:r>
          </a:p>
          <a:p>
            <a:r>
              <a:rPr lang="en-US" sz="1600" dirty="0"/>
              <a:t>CHRG still pays portion of dues (thru 2021)</a:t>
            </a:r>
          </a:p>
          <a:p>
            <a:r>
              <a:rPr lang="en-US" sz="1600" dirty="0"/>
              <a:t>2021 Financials (Sept) are on RB HOA Website</a:t>
            </a:r>
          </a:p>
        </p:txBody>
      </p:sp>
      <p:pic>
        <p:nvPicPr>
          <p:cNvPr id="5" name="Picture 4">
            <a:extLst>
              <a:ext uri="{FF2B5EF4-FFF2-40B4-BE49-F238E27FC236}">
                <a16:creationId xmlns:a16="http://schemas.microsoft.com/office/drawing/2014/main" id="{AF6FC909-3D98-4D13-8AF8-C38D005B428F}"/>
              </a:ext>
            </a:extLst>
          </p:cNvPr>
          <p:cNvPicPr>
            <a:picLocks noChangeAspect="1"/>
          </p:cNvPicPr>
          <p:nvPr/>
        </p:nvPicPr>
        <p:blipFill>
          <a:blip r:embed="rId2"/>
          <a:stretch>
            <a:fillRect/>
          </a:stretch>
        </p:blipFill>
        <p:spPr>
          <a:xfrm>
            <a:off x="45622" y="894669"/>
            <a:ext cx="6093921" cy="5838232"/>
          </a:xfrm>
          <a:prstGeom prst="rect">
            <a:avLst/>
          </a:prstGeom>
        </p:spPr>
      </p:pic>
    </p:spTree>
    <p:extLst>
      <p:ext uri="{BB962C8B-B14F-4D97-AF65-F5344CB8AC3E}">
        <p14:creationId xmlns:p14="http://schemas.microsoft.com/office/powerpoint/2010/main" val="3621997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356334" y="4819029"/>
            <a:ext cx="7992389" cy="1400530"/>
          </a:xfrm>
          <a:ln>
            <a:solidFill>
              <a:schemeClr val="accent4"/>
            </a:solidFill>
          </a:ln>
        </p:spPr>
        <p:txBody>
          <a:bodyPr>
            <a:normAutofit/>
          </a:bodyPr>
          <a:lstStyle/>
          <a:p>
            <a:pPr marL="0" indent="0" algn="ctr">
              <a:buNone/>
            </a:pPr>
            <a:r>
              <a:rPr lang="en-US" sz="2400" dirty="0"/>
              <a:t>Caution</a:t>
            </a:r>
          </a:p>
          <a:p>
            <a:pPr marL="0" indent="0" algn="ctr">
              <a:buNone/>
            </a:pPr>
            <a:r>
              <a:rPr lang="en-US" sz="2400" dirty="0"/>
              <a:t>Too steep a cut creates coverage risk for large negative events or large Accts Receivable</a:t>
            </a:r>
          </a:p>
          <a:p>
            <a:pPr algn="ctr"/>
            <a:endParaRPr lang="en-US" sz="2400" dirty="0"/>
          </a:p>
        </p:txBody>
      </p:sp>
      <p:sp>
        <p:nvSpPr>
          <p:cNvPr id="6" name="Title 5">
            <a:extLst>
              <a:ext uri="{FF2B5EF4-FFF2-40B4-BE49-F238E27FC236}">
                <a16:creationId xmlns:a16="http://schemas.microsoft.com/office/drawing/2014/main" id="{BAF872F5-31B6-4EA9-A02D-B2C843012E90}"/>
              </a:ext>
            </a:extLst>
          </p:cNvPr>
          <p:cNvSpPr>
            <a:spLocks noGrp="1"/>
          </p:cNvSpPr>
          <p:nvPr>
            <p:ph type="title"/>
          </p:nvPr>
        </p:nvSpPr>
        <p:spPr>
          <a:xfrm>
            <a:off x="484710" y="452718"/>
            <a:ext cx="7055380" cy="664882"/>
          </a:xfrm>
        </p:spPr>
        <p:txBody>
          <a:bodyPr/>
          <a:lstStyle/>
          <a:p>
            <a:r>
              <a:rPr lang="en-US" sz="3400" dirty="0"/>
              <a:t>Should we reduce Annual Dues?</a:t>
            </a:r>
          </a:p>
        </p:txBody>
      </p:sp>
      <p:pic>
        <p:nvPicPr>
          <p:cNvPr id="4" name="Picture 3">
            <a:extLst>
              <a:ext uri="{FF2B5EF4-FFF2-40B4-BE49-F238E27FC236}">
                <a16:creationId xmlns:a16="http://schemas.microsoft.com/office/drawing/2014/main" id="{812E80C6-869E-4CE9-8227-AB244B0ADDE7}"/>
              </a:ext>
            </a:extLst>
          </p:cNvPr>
          <p:cNvPicPr>
            <a:picLocks noChangeAspect="1"/>
          </p:cNvPicPr>
          <p:nvPr/>
        </p:nvPicPr>
        <p:blipFill>
          <a:blip r:embed="rId2"/>
          <a:stretch>
            <a:fillRect/>
          </a:stretch>
        </p:blipFill>
        <p:spPr>
          <a:xfrm>
            <a:off x="235268" y="1200863"/>
            <a:ext cx="8526434" cy="2201430"/>
          </a:xfrm>
          <a:prstGeom prst="rect">
            <a:avLst/>
          </a:prstGeom>
        </p:spPr>
      </p:pic>
    </p:spTree>
    <p:extLst>
      <p:ext uri="{BB962C8B-B14F-4D97-AF65-F5344CB8AC3E}">
        <p14:creationId xmlns:p14="http://schemas.microsoft.com/office/powerpoint/2010/main" val="238187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fontScale="90000"/>
          </a:bodyPr>
          <a:lstStyle/>
          <a:p>
            <a:pPr algn="ctr"/>
            <a:r>
              <a:rPr lang="en-US" dirty="0"/>
              <a:t>Community Activity</a:t>
            </a:r>
          </a:p>
        </p:txBody>
      </p:sp>
    </p:spTree>
    <p:extLst>
      <p:ext uri="{BB962C8B-B14F-4D97-AF65-F5344CB8AC3E}">
        <p14:creationId xmlns:p14="http://schemas.microsoft.com/office/powerpoint/2010/main" val="4277730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2020 and 2021 saw continued growth of the Community</a:t>
            </a:r>
          </a:p>
          <a:p>
            <a:pPr marL="723900" lvl="1" indent="-381000">
              <a:lnSpc>
                <a:spcPct val="125000"/>
              </a:lnSpc>
              <a:spcBef>
                <a:spcPct val="25000"/>
              </a:spcBef>
              <a:buClr>
                <a:schemeClr val="accent2"/>
              </a:buClr>
            </a:pPr>
            <a:r>
              <a:rPr lang="en-US" sz="2400" dirty="0"/>
              <a:t>5 homes sold year to date as of Sept, 2021. </a:t>
            </a:r>
          </a:p>
          <a:p>
            <a:pPr marL="723900" lvl="1" indent="-381000">
              <a:lnSpc>
                <a:spcPct val="125000"/>
              </a:lnSpc>
              <a:spcBef>
                <a:spcPct val="25000"/>
              </a:spcBef>
              <a:buClr>
                <a:schemeClr val="accent2"/>
              </a:buClr>
            </a:pPr>
            <a:r>
              <a:rPr lang="en-US" sz="2400" dirty="0"/>
              <a:t>CHRG is almost sold through the Community and will be transitioning the HOA management to the Homeowners in 2022. </a:t>
            </a: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2020 – 2021 Activity</a:t>
            </a:r>
          </a:p>
        </p:txBody>
      </p:sp>
    </p:spTree>
    <p:extLst>
      <p:ext uri="{BB962C8B-B14F-4D97-AF65-F5344CB8AC3E}">
        <p14:creationId xmlns:p14="http://schemas.microsoft.com/office/powerpoint/2010/main" val="267184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a:xfrm>
            <a:off x="1421465" y="814020"/>
            <a:ext cx="6301070" cy="1020975"/>
          </a:xfrm>
        </p:spPr>
        <p:txBody>
          <a:bodyPr/>
          <a:lstStyle/>
          <a:p>
            <a:pPr algn="ctr"/>
            <a:r>
              <a:rPr lang="en-US" dirty="0"/>
              <a:t>Zoom Meeting</a:t>
            </a:r>
          </a:p>
        </p:txBody>
      </p:sp>
      <p:sp>
        <p:nvSpPr>
          <p:cNvPr id="4" name="Content Placeholder 2">
            <a:extLst>
              <a:ext uri="{FF2B5EF4-FFF2-40B4-BE49-F238E27FC236}">
                <a16:creationId xmlns:a16="http://schemas.microsoft.com/office/drawing/2014/main" id="{F754384E-D6BB-44B3-8B64-031085873E14}"/>
              </a:ext>
            </a:extLst>
          </p:cNvPr>
          <p:cNvSpPr>
            <a:spLocks noGrp="1"/>
          </p:cNvSpPr>
          <p:nvPr>
            <p:ph idx="1"/>
          </p:nvPr>
        </p:nvSpPr>
        <p:spPr>
          <a:xfrm>
            <a:off x="1216173" y="2363644"/>
            <a:ext cx="6711654" cy="4195481"/>
          </a:xfrm>
          <a:noFill/>
        </p:spPr>
        <p:txBody>
          <a:bodyPr>
            <a:normAutofit/>
          </a:bodyPr>
          <a:lstStyle/>
          <a:p>
            <a:pPr marL="0" indent="0" algn="ctr">
              <a:lnSpc>
                <a:spcPct val="90000"/>
              </a:lnSpc>
              <a:buClr>
                <a:schemeClr val="accent2"/>
              </a:buClr>
              <a:buNone/>
            </a:pPr>
            <a:r>
              <a:rPr lang="en-US" sz="4000" dirty="0"/>
              <a:t>Let’s do a quick “Technology Check” to ensure all Bradford Park Residents are able to attend, if so desired.</a:t>
            </a:r>
          </a:p>
        </p:txBody>
      </p:sp>
    </p:spTree>
    <p:extLst>
      <p:ext uri="{BB962C8B-B14F-4D97-AF65-F5344CB8AC3E}">
        <p14:creationId xmlns:p14="http://schemas.microsoft.com/office/powerpoint/2010/main" val="1082664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This is a Community with active Construction taking place. As such, some construction debris will be present. We appreciate your patience. </a:t>
            </a:r>
          </a:p>
          <a:p>
            <a:pPr marL="723900" lvl="1" indent="-381000">
              <a:lnSpc>
                <a:spcPct val="125000"/>
              </a:lnSpc>
              <a:spcBef>
                <a:spcPct val="25000"/>
              </a:spcBef>
              <a:buClr>
                <a:schemeClr val="accent2"/>
              </a:buClr>
            </a:pPr>
            <a:r>
              <a:rPr lang="en-US" sz="2400" dirty="0"/>
              <a:t>If you have any Construction-related Community issues to report (excessive debris, issues with your home, etc) please report via Capital Homes Warranty website: </a:t>
            </a:r>
            <a:r>
              <a:rPr lang="en-US" sz="24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https://www.capitalhomes.com/warranty</a:t>
            </a:r>
            <a:endParaRPr lang="en-US" sz="2400" dirty="0">
              <a:solidFill>
                <a:schemeClr val="accent4">
                  <a:lumMod val="60000"/>
                  <a:lumOff val="40000"/>
                </a:schemeClr>
              </a:solidFill>
            </a:endParaRPr>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Construction Update</a:t>
            </a:r>
          </a:p>
        </p:txBody>
      </p:sp>
    </p:spTree>
    <p:extLst>
      <p:ext uri="{BB962C8B-B14F-4D97-AF65-F5344CB8AC3E}">
        <p14:creationId xmlns:p14="http://schemas.microsoft.com/office/powerpoint/2010/main" val="2517025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lnSpcReduction="10000"/>
          </a:bodyPr>
          <a:lstStyle/>
          <a:p>
            <a:pPr marL="723900" lvl="1" indent="-381000">
              <a:lnSpc>
                <a:spcPct val="125000"/>
              </a:lnSpc>
              <a:spcBef>
                <a:spcPct val="25000"/>
              </a:spcBef>
              <a:buClr>
                <a:schemeClr val="accent2"/>
              </a:buClr>
            </a:pPr>
            <a:r>
              <a:rPr lang="en-US" sz="2400" dirty="0"/>
              <a:t>The HOA Board transition will take place in late 2022 and we will post ample notice and information on the HOA website (</a:t>
            </a:r>
            <a:r>
              <a:rPr lang="en-US" sz="2400" dirty="0">
                <a:solidFill>
                  <a:srgbClr val="FFFF00"/>
                </a:solidFill>
                <a:hlinkClick r:id="rId2">
                  <a:extLst>
                    <a:ext uri="{A12FA001-AC4F-418D-AE19-62706E023703}">
                      <ahyp:hlinkClr xmlns:ahyp="http://schemas.microsoft.com/office/drawing/2018/hyperlinkcolor" val="tx"/>
                    </a:ext>
                  </a:extLst>
                </a:hlinkClick>
              </a:rPr>
              <a:t>www.reserveatbradfordparkhoa.com</a:t>
            </a:r>
            <a:r>
              <a:rPr lang="en-US" sz="2400" dirty="0"/>
              <a:t>)</a:t>
            </a:r>
          </a:p>
          <a:p>
            <a:pPr marL="723900" lvl="1" indent="-381000">
              <a:lnSpc>
                <a:spcPct val="125000"/>
              </a:lnSpc>
              <a:spcBef>
                <a:spcPct val="25000"/>
              </a:spcBef>
              <a:buClr>
                <a:schemeClr val="accent2"/>
              </a:buClr>
            </a:pPr>
            <a:r>
              <a:rPr lang="en-US" sz="2400" dirty="0"/>
              <a:t>We will distribute details ahead of next year’s Annual HOA Meeting and will plan to have the election at next year’s meeting. </a:t>
            </a:r>
          </a:p>
          <a:p>
            <a:pPr marL="723900" lvl="1" indent="-381000">
              <a:lnSpc>
                <a:spcPct val="125000"/>
              </a:lnSpc>
              <a:spcBef>
                <a:spcPct val="25000"/>
              </a:spcBef>
              <a:buClr>
                <a:schemeClr val="accent2"/>
              </a:buClr>
            </a:pPr>
            <a:r>
              <a:rPr lang="en-US" sz="2400"/>
              <a:t>We strongly encourage </a:t>
            </a:r>
            <a:r>
              <a:rPr lang="en-US" sz="2400" dirty="0"/>
              <a:t>Homeowner participation in their Community’s future! </a:t>
            </a:r>
          </a:p>
          <a:p>
            <a:pPr marL="723900" lvl="1" indent="-381000">
              <a:lnSpc>
                <a:spcPct val="125000"/>
              </a:lnSpc>
              <a:spcBef>
                <a:spcPct val="25000"/>
              </a:spcBef>
              <a:buClr>
                <a:schemeClr val="accent2"/>
              </a:buClr>
            </a:pPr>
            <a:endParaRPr lang="en-US" sz="2400" dirty="0">
              <a:solidFill>
                <a:schemeClr val="accent4">
                  <a:lumMod val="60000"/>
                  <a:lumOff val="40000"/>
                </a:schemeClr>
              </a:solidFill>
            </a:endParaRPr>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2022 HOA Transition</a:t>
            </a:r>
          </a:p>
        </p:txBody>
      </p:sp>
    </p:spTree>
    <p:extLst>
      <p:ext uri="{BB962C8B-B14F-4D97-AF65-F5344CB8AC3E}">
        <p14:creationId xmlns:p14="http://schemas.microsoft.com/office/powerpoint/2010/main" val="1801271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1044310" y="2216671"/>
            <a:ext cx="7055380" cy="1400530"/>
          </a:xfrm>
        </p:spPr>
        <p:txBody>
          <a:bodyPr/>
          <a:lstStyle/>
          <a:p>
            <a:pPr algn="ctr"/>
            <a:r>
              <a:rPr lang="en-US" dirty="0"/>
              <a:t>Questions from Homeowners</a:t>
            </a:r>
          </a:p>
        </p:txBody>
      </p:sp>
    </p:spTree>
    <p:extLst>
      <p:ext uri="{BB962C8B-B14F-4D97-AF65-F5344CB8AC3E}">
        <p14:creationId xmlns:p14="http://schemas.microsoft.com/office/powerpoint/2010/main" val="2170514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922304" y="1037104"/>
            <a:ext cx="7055380" cy="1400530"/>
          </a:xfrm>
        </p:spPr>
        <p:txBody>
          <a:bodyPr>
            <a:normAutofit fontScale="90000"/>
          </a:bodyPr>
          <a:lstStyle/>
          <a:p>
            <a:pPr algn="ctr"/>
            <a:r>
              <a:rPr lang="en-US" sz="5300" dirty="0"/>
              <a:t>Meeting Adjourned</a:t>
            </a:r>
            <a:br>
              <a:rPr lang="en-US" sz="4800" dirty="0"/>
            </a:br>
            <a:br>
              <a:rPr lang="en-US" sz="4800" dirty="0"/>
            </a:br>
            <a:br>
              <a:rPr lang="en-US" dirty="0"/>
            </a:br>
            <a:r>
              <a:rPr lang="en-US" sz="3600" dirty="0"/>
              <a:t>And don’t forget to visit the Reserve at Bradford Park </a:t>
            </a:r>
            <a:br>
              <a:rPr lang="en-US" sz="3600" dirty="0"/>
            </a:br>
            <a:r>
              <a:rPr lang="en-US" sz="3600" dirty="0"/>
              <a:t>HOA website!</a:t>
            </a:r>
            <a:br>
              <a:rPr lang="en-US" dirty="0"/>
            </a:br>
            <a:br>
              <a:rPr lang="en-US" dirty="0"/>
            </a:br>
            <a:r>
              <a:rPr lang="en-US" sz="27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www.reserveatbradfordparkhoa.com</a:t>
            </a:r>
            <a:endParaRPr lang="en-US" sz="3100" dirty="0">
              <a:solidFill>
                <a:schemeClr val="accent4">
                  <a:lumMod val="60000"/>
                  <a:lumOff val="40000"/>
                </a:schemeClr>
              </a:solidFill>
            </a:endParaRPr>
          </a:p>
        </p:txBody>
      </p:sp>
    </p:spTree>
    <p:extLst>
      <p:ext uri="{BB962C8B-B14F-4D97-AF65-F5344CB8AC3E}">
        <p14:creationId xmlns:p14="http://schemas.microsoft.com/office/powerpoint/2010/main" val="423125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p:txBody>
          <a:bodyPr/>
          <a:lstStyle/>
          <a:p>
            <a:pPr marL="685800" indent="-685800">
              <a:buFont typeface="Wingdings" panose="05000000000000000000" pitchFamily="2" charset="2"/>
              <a:buChar char="q"/>
            </a:pPr>
            <a:r>
              <a:rPr lang="en-US" dirty="0"/>
              <a:t>Agenda</a:t>
            </a:r>
          </a:p>
        </p:txBody>
      </p:sp>
      <p:sp>
        <p:nvSpPr>
          <p:cNvPr id="3" name="Content Placeholder 2">
            <a:extLst>
              <a:ext uri="{FF2B5EF4-FFF2-40B4-BE49-F238E27FC236}">
                <a16:creationId xmlns:a16="http://schemas.microsoft.com/office/drawing/2014/main" id="{C91157D0-8E4E-4EDB-86D5-C35FF0657C4C}"/>
              </a:ext>
            </a:extLst>
          </p:cNvPr>
          <p:cNvSpPr>
            <a:spLocks noGrp="1"/>
          </p:cNvSpPr>
          <p:nvPr>
            <p:ph idx="1"/>
          </p:nvPr>
        </p:nvSpPr>
        <p:spPr>
          <a:xfrm>
            <a:off x="895929" y="1996666"/>
            <a:ext cx="6711654" cy="4195481"/>
          </a:xfrm>
          <a:noFill/>
        </p:spPr>
        <p:txBody>
          <a:bodyPr>
            <a:normAutofit/>
          </a:bodyPr>
          <a:lstStyle/>
          <a:p>
            <a:pPr>
              <a:lnSpc>
                <a:spcPct val="90000"/>
              </a:lnSpc>
              <a:buClr>
                <a:schemeClr val="accent2"/>
              </a:buClr>
              <a:buFont typeface="Wingdings" panose="05000000000000000000" pitchFamily="2" charset="2"/>
              <a:buChar char="q"/>
            </a:pPr>
            <a:r>
              <a:rPr lang="en-US" dirty="0"/>
              <a:t> Board Introduction</a:t>
            </a:r>
          </a:p>
          <a:p>
            <a:pPr>
              <a:lnSpc>
                <a:spcPct val="90000"/>
              </a:lnSpc>
              <a:buClr>
                <a:schemeClr val="accent2"/>
              </a:buClr>
              <a:buFont typeface="Wingdings" panose="05000000000000000000" pitchFamily="2" charset="2"/>
              <a:buChar char="q"/>
            </a:pPr>
            <a:r>
              <a:rPr lang="en-US" dirty="0"/>
              <a:t> HOA-Administrators Overview</a:t>
            </a:r>
          </a:p>
          <a:p>
            <a:pPr>
              <a:lnSpc>
                <a:spcPct val="90000"/>
              </a:lnSpc>
              <a:buClr>
                <a:schemeClr val="accent2"/>
              </a:buClr>
              <a:buFont typeface="Wingdings" panose="05000000000000000000" pitchFamily="2" charset="2"/>
              <a:buChar char="q"/>
            </a:pPr>
            <a:r>
              <a:rPr lang="en-US" dirty="0"/>
              <a:t> 2020-2021 Activities &amp; Updates </a:t>
            </a:r>
          </a:p>
          <a:p>
            <a:pPr marL="742950" lvl="1" indent="-285750">
              <a:lnSpc>
                <a:spcPct val="90000"/>
              </a:lnSpc>
              <a:buClr>
                <a:schemeClr val="accent2"/>
              </a:buClr>
              <a:buFont typeface="Wingdings" panose="05000000000000000000" pitchFamily="2" charset="2"/>
              <a:buChar char="q"/>
            </a:pPr>
            <a:r>
              <a:rPr lang="en-US" dirty="0"/>
              <a:t>Financial Review</a:t>
            </a:r>
          </a:p>
          <a:p>
            <a:pPr marL="742950" lvl="1" indent="-285750">
              <a:lnSpc>
                <a:spcPct val="90000"/>
              </a:lnSpc>
              <a:buClr>
                <a:schemeClr val="accent2"/>
              </a:buClr>
              <a:buFont typeface="Wingdings" panose="05000000000000000000" pitchFamily="2" charset="2"/>
              <a:buChar char="q"/>
            </a:pPr>
            <a:r>
              <a:rPr lang="en-US" dirty="0"/>
              <a:t>Covenants / Bylaws Review</a:t>
            </a:r>
          </a:p>
          <a:p>
            <a:pPr marL="742950" lvl="1" indent="-285750">
              <a:lnSpc>
                <a:spcPct val="90000"/>
              </a:lnSpc>
              <a:buClr>
                <a:schemeClr val="accent2"/>
              </a:buClr>
              <a:buFont typeface="Wingdings" panose="05000000000000000000" pitchFamily="2" charset="2"/>
              <a:buChar char="q"/>
            </a:pPr>
            <a:r>
              <a:rPr lang="en-US" dirty="0"/>
              <a:t>Construction Update</a:t>
            </a:r>
          </a:p>
          <a:p>
            <a:pPr>
              <a:lnSpc>
                <a:spcPct val="90000"/>
              </a:lnSpc>
              <a:buClr>
                <a:schemeClr val="accent2"/>
              </a:buClr>
              <a:buFont typeface="Wingdings" panose="05000000000000000000" pitchFamily="2" charset="2"/>
              <a:buChar char="q"/>
            </a:pPr>
            <a:r>
              <a:rPr lang="en-US" dirty="0"/>
              <a:t> Q3 &amp; Q4 Projected Activities</a:t>
            </a:r>
          </a:p>
          <a:p>
            <a:pPr>
              <a:lnSpc>
                <a:spcPct val="90000"/>
              </a:lnSpc>
              <a:buClr>
                <a:schemeClr val="accent2"/>
              </a:buClr>
              <a:buFont typeface="Wingdings" panose="05000000000000000000" pitchFamily="2" charset="2"/>
              <a:buChar char="q"/>
            </a:pPr>
            <a:r>
              <a:rPr lang="en-US" dirty="0"/>
              <a:t> Questions</a:t>
            </a:r>
          </a:p>
          <a:p>
            <a:pPr>
              <a:lnSpc>
                <a:spcPct val="90000"/>
              </a:lnSpc>
              <a:buClr>
                <a:schemeClr val="accent2"/>
              </a:buClr>
              <a:buFont typeface="Wingdings" panose="05000000000000000000" pitchFamily="2" charset="2"/>
              <a:buChar char="q"/>
            </a:pPr>
            <a:r>
              <a:rPr lang="en-US" dirty="0"/>
              <a:t> End of Meeting</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82619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43E5-D1B1-4EEE-8D58-1EE9E4A63584}"/>
              </a:ext>
            </a:extLst>
          </p:cNvPr>
          <p:cNvSpPr>
            <a:spLocks noGrp="1"/>
          </p:cNvSpPr>
          <p:nvPr>
            <p:ph type="title"/>
          </p:nvPr>
        </p:nvSpPr>
        <p:spPr/>
        <p:txBody>
          <a:bodyPr>
            <a:normAutofit/>
          </a:bodyPr>
          <a:lstStyle/>
          <a:p>
            <a:r>
              <a:rPr lang="en-US" dirty="0"/>
              <a:t>2020 HOA Board</a:t>
            </a:r>
            <a:br>
              <a:rPr lang="en-US" dirty="0"/>
            </a:br>
            <a:r>
              <a:rPr lang="en-US" dirty="0"/>
              <a:t>Introduction </a:t>
            </a:r>
          </a:p>
        </p:txBody>
      </p:sp>
      <p:graphicFrame>
        <p:nvGraphicFramePr>
          <p:cNvPr id="8" name="Table 8">
            <a:extLst>
              <a:ext uri="{FF2B5EF4-FFF2-40B4-BE49-F238E27FC236}">
                <a16:creationId xmlns:a16="http://schemas.microsoft.com/office/drawing/2014/main" id="{D39D1EB0-7718-4CB1-B362-8E6E9D993E44}"/>
              </a:ext>
            </a:extLst>
          </p:cNvPr>
          <p:cNvGraphicFramePr>
            <a:graphicFrameLocks noGrp="1"/>
          </p:cNvGraphicFramePr>
          <p:nvPr>
            <p:ph idx="1"/>
            <p:extLst>
              <p:ext uri="{D42A27DB-BD31-4B8C-83A1-F6EECF244321}">
                <p14:modId xmlns:p14="http://schemas.microsoft.com/office/powerpoint/2010/main" val="503050229"/>
              </p:ext>
            </p:extLst>
          </p:nvPr>
        </p:nvGraphicFramePr>
        <p:xfrm>
          <a:off x="370681" y="2364743"/>
          <a:ext cx="8402638" cy="3550284"/>
        </p:xfrm>
        <a:graphic>
          <a:graphicData uri="http://schemas.openxmlformats.org/drawingml/2006/table">
            <a:tbl>
              <a:tblPr firstRow="1" bandRow="1">
                <a:tableStyleId>{F5AB1C69-6EDB-4FF4-983F-18BD219EF322}</a:tableStyleId>
              </a:tblPr>
              <a:tblGrid>
                <a:gridCol w="3930341">
                  <a:extLst>
                    <a:ext uri="{9D8B030D-6E8A-4147-A177-3AD203B41FA5}">
                      <a16:colId xmlns:a16="http://schemas.microsoft.com/office/drawing/2014/main" val="3964583627"/>
                    </a:ext>
                  </a:extLst>
                </a:gridCol>
                <a:gridCol w="4472297">
                  <a:extLst>
                    <a:ext uri="{9D8B030D-6E8A-4147-A177-3AD203B41FA5}">
                      <a16:colId xmlns:a16="http://schemas.microsoft.com/office/drawing/2014/main" val="1489116568"/>
                    </a:ext>
                  </a:extLst>
                </a:gridCol>
              </a:tblGrid>
              <a:tr h="567531">
                <a:tc>
                  <a:txBody>
                    <a:bodyPr/>
                    <a:lstStyle/>
                    <a:p>
                      <a:pPr algn="ctr"/>
                      <a:r>
                        <a:rPr lang="en-US" dirty="0"/>
                        <a:t>Board Member</a:t>
                      </a:r>
                    </a:p>
                  </a:txBody>
                  <a:tcPr anchor="ctr"/>
                </a:tc>
                <a:tc>
                  <a:txBody>
                    <a:bodyPr/>
                    <a:lstStyle/>
                    <a:p>
                      <a:pPr algn="ctr"/>
                      <a:r>
                        <a:rPr lang="en-US" dirty="0"/>
                        <a:t>Role / Responsibility</a:t>
                      </a:r>
                    </a:p>
                  </a:txBody>
                  <a:tcPr anchor="ctr"/>
                </a:tc>
                <a:extLst>
                  <a:ext uri="{0D108BD9-81ED-4DB2-BD59-A6C34878D82A}">
                    <a16:rowId xmlns:a16="http://schemas.microsoft.com/office/drawing/2014/main" val="390694644"/>
                  </a:ext>
                </a:extLst>
              </a:tr>
              <a:tr h="567531">
                <a:tc>
                  <a:txBody>
                    <a:bodyPr/>
                    <a:lstStyle/>
                    <a:p>
                      <a:pPr algn="ctr"/>
                      <a:r>
                        <a:rPr lang="en-US" dirty="0"/>
                        <a:t>Rich Sullivan</a:t>
                      </a:r>
                    </a:p>
                  </a:txBody>
                  <a:tcPr anchor="ctr"/>
                </a:tc>
                <a:tc>
                  <a:txBody>
                    <a:bodyPr/>
                    <a:lstStyle/>
                    <a:p>
                      <a:pPr algn="ctr"/>
                      <a:r>
                        <a:rPr lang="en-US" dirty="0"/>
                        <a:t>Chief Financial</a:t>
                      </a:r>
                      <a:r>
                        <a:rPr lang="en-US" baseline="0" dirty="0"/>
                        <a:t> Officer / Financials</a:t>
                      </a:r>
                      <a:endParaRPr lang="en-US" dirty="0"/>
                    </a:p>
                  </a:txBody>
                  <a:tcPr anchor="ctr"/>
                </a:tc>
                <a:extLst>
                  <a:ext uri="{0D108BD9-81ED-4DB2-BD59-A6C34878D82A}">
                    <a16:rowId xmlns:a16="http://schemas.microsoft.com/office/drawing/2014/main" val="3926265097"/>
                  </a:ext>
                </a:extLst>
              </a:tr>
              <a:tr h="567531">
                <a:tc>
                  <a:txBody>
                    <a:bodyPr/>
                    <a:lstStyle/>
                    <a:p>
                      <a:pPr algn="ctr"/>
                      <a:r>
                        <a:rPr lang="en-US" dirty="0"/>
                        <a:t>Noah Bleicher</a:t>
                      </a:r>
                    </a:p>
                  </a:txBody>
                  <a:tcPr anchor="ctr"/>
                </a:tc>
                <a:tc>
                  <a:txBody>
                    <a:bodyPr/>
                    <a:lstStyle/>
                    <a:p>
                      <a:pPr algn="ctr"/>
                      <a:r>
                        <a:rPr lang="en-US" dirty="0"/>
                        <a:t>Director of Operations / Communications </a:t>
                      </a:r>
                    </a:p>
                  </a:txBody>
                  <a:tcPr anchor="ctr"/>
                </a:tc>
                <a:extLst>
                  <a:ext uri="{0D108BD9-81ED-4DB2-BD59-A6C34878D82A}">
                    <a16:rowId xmlns:a16="http://schemas.microsoft.com/office/drawing/2014/main" val="663233111"/>
                  </a:ext>
                </a:extLst>
              </a:tr>
              <a:tr h="567531">
                <a:tc>
                  <a:txBody>
                    <a:bodyPr/>
                    <a:lstStyle/>
                    <a:p>
                      <a:pPr algn="ctr"/>
                      <a:r>
                        <a:rPr lang="en-US" dirty="0"/>
                        <a:t>Brian Beam</a:t>
                      </a:r>
                    </a:p>
                  </a:txBody>
                  <a:tcPr anchor="ctr"/>
                </a:tc>
                <a:tc>
                  <a:txBody>
                    <a:bodyPr/>
                    <a:lstStyle/>
                    <a:p>
                      <a:pPr algn="ctr"/>
                      <a:r>
                        <a:rPr lang="en-US" dirty="0"/>
                        <a:t>Director of</a:t>
                      </a:r>
                      <a:r>
                        <a:rPr lang="en-US" baseline="0" dirty="0"/>
                        <a:t> </a:t>
                      </a:r>
                      <a:r>
                        <a:rPr lang="en-US" dirty="0"/>
                        <a:t>Development /</a:t>
                      </a:r>
                      <a:r>
                        <a:rPr lang="en-US" baseline="0" dirty="0"/>
                        <a:t> Infrastructure</a:t>
                      </a:r>
                      <a:endParaRPr lang="en-US" dirty="0"/>
                    </a:p>
                  </a:txBody>
                  <a:tcPr anchor="ctr"/>
                </a:tc>
                <a:extLst>
                  <a:ext uri="{0D108BD9-81ED-4DB2-BD59-A6C34878D82A}">
                    <a16:rowId xmlns:a16="http://schemas.microsoft.com/office/drawing/2014/main" val="2002095883"/>
                  </a:ext>
                </a:extLst>
              </a:tr>
              <a:tr h="567531">
                <a:tc>
                  <a:txBody>
                    <a:bodyPr/>
                    <a:lstStyle/>
                    <a:p>
                      <a:pPr algn="ctr"/>
                      <a:r>
                        <a:rPr lang="en-US" dirty="0"/>
                        <a:t>Noah, Brian, Rich</a:t>
                      </a:r>
                    </a:p>
                  </a:txBody>
                  <a:tcPr anchor="ctr"/>
                </a:tc>
                <a:tc>
                  <a:txBody>
                    <a:bodyPr/>
                    <a:lstStyle/>
                    <a:p>
                      <a:pPr algn="ctr"/>
                      <a:r>
                        <a:rPr lang="en-US" dirty="0"/>
                        <a:t>Architectural Committee</a:t>
                      </a:r>
                    </a:p>
                  </a:txBody>
                  <a:tcPr anchor="ctr"/>
                </a:tc>
                <a:extLst>
                  <a:ext uri="{0D108BD9-81ED-4DB2-BD59-A6C34878D82A}">
                    <a16:rowId xmlns:a16="http://schemas.microsoft.com/office/drawing/2014/main" val="2124421611"/>
                  </a:ext>
                </a:extLst>
              </a:tr>
              <a:tr h="567531">
                <a:tc>
                  <a:txBody>
                    <a:bodyPr/>
                    <a:lstStyle/>
                    <a:p>
                      <a:pPr algn="ctr"/>
                      <a:r>
                        <a:rPr lang="en-US" dirty="0"/>
                        <a:t>HOA Admin: Sam Sullivan</a:t>
                      </a:r>
                    </a:p>
                  </a:txBody>
                  <a:tcPr anchor="ctr"/>
                </a:tc>
                <a:tc>
                  <a:txBody>
                    <a:bodyPr/>
                    <a:lstStyle/>
                    <a:p>
                      <a:pPr algn="ctr"/>
                      <a:r>
                        <a:rPr lang="en-US" dirty="0"/>
                        <a:t>HOA Administrators / Covenants</a:t>
                      </a:r>
                    </a:p>
                  </a:txBody>
                  <a:tcPr anchor="ctr"/>
                </a:tc>
                <a:extLst>
                  <a:ext uri="{0D108BD9-81ED-4DB2-BD59-A6C34878D82A}">
                    <a16:rowId xmlns:a16="http://schemas.microsoft.com/office/drawing/2014/main" val="1272350574"/>
                  </a:ext>
                </a:extLst>
              </a:tr>
            </a:tbl>
          </a:graphicData>
        </a:graphic>
      </p:graphicFrame>
    </p:spTree>
    <p:extLst>
      <p:ext uri="{BB962C8B-B14F-4D97-AF65-F5344CB8AC3E}">
        <p14:creationId xmlns:p14="http://schemas.microsoft.com/office/powerpoint/2010/main" val="1948621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nchor="ctr"/>
          <a:lstStyle/>
          <a:p>
            <a:pPr algn="ctr"/>
            <a:r>
              <a:rPr lang="en-US" sz="3600" dirty="0"/>
              <a:t>Point and Purpose of an HOA</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599587" y="1976725"/>
            <a:ext cx="7055381" cy="4195481"/>
          </a:xfrm>
        </p:spPr>
        <p:txBody>
          <a:bodyPr>
            <a:normAutofit fontScale="85000" lnSpcReduction="10000"/>
          </a:bodyPr>
          <a:lstStyle/>
          <a:p>
            <a:pPr marL="400044" indent="-342900">
              <a:spcAft>
                <a:spcPct val="50000"/>
              </a:spcAft>
              <a:buClr>
                <a:schemeClr val="accent2"/>
              </a:buClr>
              <a:buFont typeface="Courier New" panose="02070309020205020404" pitchFamily="49" charset="0"/>
              <a:buChar char="o"/>
            </a:pPr>
            <a:r>
              <a:rPr lang="en-US" sz="2200" dirty="0"/>
              <a:t>The Home Owners’ Association (HOA) is a not-for-profit entity charged with financial stewardship and covenant administration on behalf of the Homeowners, among other responsibilities.  </a:t>
            </a:r>
          </a:p>
          <a:p>
            <a:pPr marL="400044" indent="-342900">
              <a:spcAft>
                <a:spcPct val="50000"/>
              </a:spcAft>
              <a:buClr>
                <a:schemeClr val="accent2"/>
              </a:buClr>
              <a:buFont typeface="Courier New" panose="02070309020205020404" pitchFamily="49" charset="0"/>
              <a:buChar char="o"/>
            </a:pPr>
            <a:r>
              <a:rPr lang="en-US" sz="2200" dirty="0"/>
              <a:t>All HOA’s have Community documents, known as CCR’s (Covenants, Conditions, &amp; Restrictions). These are the “official rules” of the neighborhood that are filed with the County and are publicly available (and on the website). </a:t>
            </a:r>
          </a:p>
          <a:p>
            <a:pPr marL="400044" indent="-342900">
              <a:spcAft>
                <a:spcPct val="50000"/>
              </a:spcAft>
              <a:buClr>
                <a:schemeClr val="accent2"/>
              </a:buClr>
              <a:buFont typeface="Courier New" panose="02070309020205020404" pitchFamily="49" charset="0"/>
              <a:buChar char="o"/>
            </a:pPr>
            <a:r>
              <a:rPr lang="en-US" sz="2200" dirty="0"/>
              <a:t>One of the main responsibilities of an HOA is to protect the integrity and consistency of the Community by maintaining shared Common Areas and holding Homeowners accountable to the rules of the CCR’s. </a:t>
            </a:r>
          </a:p>
          <a:p>
            <a:endParaRPr lang="en-US" dirty="0"/>
          </a:p>
        </p:txBody>
      </p:sp>
    </p:spTree>
    <p:extLst>
      <p:ext uri="{BB962C8B-B14F-4D97-AF65-F5344CB8AC3E}">
        <p14:creationId xmlns:p14="http://schemas.microsoft.com/office/powerpoint/2010/main" val="1109199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lstStyle/>
          <a:p>
            <a:pPr algn="ctr"/>
            <a:r>
              <a:rPr lang="en-US" u="sng" dirty="0"/>
              <a:t>3</a:t>
            </a:r>
            <a:r>
              <a:rPr lang="en-US" u="sng" baseline="30000" dirty="0"/>
              <a:t>rd</a:t>
            </a:r>
            <a:r>
              <a:rPr lang="en-US" u="sng" dirty="0"/>
              <a:t> Party HOA Manager</a:t>
            </a:r>
            <a:r>
              <a:rPr lang="en-US" dirty="0"/>
              <a:t> </a:t>
            </a:r>
            <a:br>
              <a:rPr lang="en-US" dirty="0"/>
            </a:br>
            <a:r>
              <a:rPr lang="en-US" sz="3600" i="1" dirty="0"/>
              <a:t>Roles &amp; Responsibilities</a:t>
            </a:r>
            <a:endParaRPr lang="en-US" dirty="0"/>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599587" y="1976725"/>
            <a:ext cx="7342337" cy="4195481"/>
          </a:xfrm>
        </p:spPr>
        <p:txBody>
          <a:bodyPr>
            <a:normAutofit fontScale="70000" lnSpcReduction="20000"/>
          </a:bodyPr>
          <a:lstStyle/>
          <a:p>
            <a:pPr marL="400044" indent="-342900">
              <a:spcAft>
                <a:spcPct val="50000"/>
              </a:spcAft>
              <a:buClr>
                <a:schemeClr val="accent2"/>
              </a:buClr>
              <a:buFont typeface="Courier New" panose="02070309020205020404" pitchFamily="49" charset="0"/>
              <a:buChar char="o"/>
            </a:pPr>
            <a:r>
              <a:rPr lang="en-US" sz="2200" dirty="0"/>
              <a:t>The HOA Board hires a 3</a:t>
            </a:r>
            <a:r>
              <a:rPr lang="en-US" sz="2200" baseline="30000" dirty="0"/>
              <a:t>rd</a:t>
            </a:r>
            <a:r>
              <a:rPr lang="en-US" sz="2200" dirty="0"/>
              <a:t> party company (HOA Administrators) to serve as a point of contact for Homeowners and an execution arm for the Board. HOA Administrators is responsible for:</a:t>
            </a:r>
            <a:endParaRPr lang="en-US" dirty="0"/>
          </a:p>
          <a:p>
            <a:pPr marL="800100" lvl="1" indent="-342900">
              <a:spcAft>
                <a:spcPct val="50000"/>
              </a:spcAft>
              <a:buClr>
                <a:schemeClr val="accent2"/>
              </a:buClr>
              <a:buFont typeface="Courier New" panose="02070309020205020404" pitchFamily="49" charset="0"/>
              <a:buChar char="o"/>
            </a:pPr>
            <a:r>
              <a:rPr lang="en-US" sz="2000" dirty="0"/>
              <a:t>Financial and Accounting Services</a:t>
            </a:r>
          </a:p>
          <a:p>
            <a:pPr marL="800100" lvl="1" indent="-342900">
              <a:spcAft>
                <a:spcPct val="50000"/>
              </a:spcAft>
              <a:buClr>
                <a:schemeClr val="accent2"/>
              </a:buClr>
              <a:buFont typeface="Courier New" panose="02070309020205020404" pitchFamily="49" charset="0"/>
              <a:buChar char="o"/>
            </a:pPr>
            <a:r>
              <a:rPr lang="en-US" sz="2000" dirty="0"/>
              <a:t>Administrative Services</a:t>
            </a:r>
          </a:p>
          <a:p>
            <a:pPr marL="800100" lvl="1" indent="-342900">
              <a:spcAft>
                <a:spcPct val="50000"/>
              </a:spcAft>
              <a:buClr>
                <a:schemeClr val="accent2"/>
              </a:buClr>
              <a:buFont typeface="Courier New" panose="02070309020205020404" pitchFamily="49" charset="0"/>
              <a:buChar char="o"/>
            </a:pPr>
            <a:r>
              <a:rPr lang="en-US" sz="2000" dirty="0"/>
              <a:t>Property and Community Management</a:t>
            </a:r>
          </a:p>
          <a:p>
            <a:pPr marL="800100" lvl="1" indent="-342900">
              <a:spcAft>
                <a:spcPct val="50000"/>
              </a:spcAft>
              <a:buClr>
                <a:schemeClr val="accent2"/>
              </a:buClr>
              <a:buFont typeface="Courier New" panose="02070309020205020404" pitchFamily="49" charset="0"/>
              <a:buChar char="o"/>
            </a:pPr>
            <a:r>
              <a:rPr lang="en-US" sz="2000" dirty="0"/>
              <a:t>Covenant Supervision and Violation Management</a:t>
            </a:r>
          </a:p>
          <a:p>
            <a:pPr marL="800100" lvl="1" indent="-342900">
              <a:spcAft>
                <a:spcPct val="50000"/>
              </a:spcAft>
              <a:buClr>
                <a:schemeClr val="accent2"/>
              </a:buClr>
              <a:buFont typeface="Courier New" panose="02070309020205020404" pitchFamily="49" charset="0"/>
              <a:buChar char="o"/>
            </a:pPr>
            <a:r>
              <a:rPr lang="en-US" sz="2000" dirty="0"/>
              <a:t>Point of Contact for Homeowners</a:t>
            </a:r>
          </a:p>
          <a:p>
            <a:pPr marL="400044" indent="-342900">
              <a:spcAft>
                <a:spcPct val="50000"/>
              </a:spcAft>
              <a:buClr>
                <a:schemeClr val="accent2"/>
              </a:buClr>
              <a:buFont typeface="Courier New" panose="02070309020205020404" pitchFamily="49" charset="0"/>
              <a:buChar char="o"/>
            </a:pPr>
            <a:r>
              <a:rPr lang="en-US" sz="2200" dirty="0"/>
              <a:t>Initiated Services 08/2020 for 1-year Contract</a:t>
            </a:r>
            <a:endParaRPr lang="en-US" sz="2200" dirty="0">
              <a:highlight>
                <a:srgbClr val="00FFFF"/>
              </a:highlight>
            </a:endParaRPr>
          </a:p>
          <a:p>
            <a:pPr marL="400044" indent="-342900">
              <a:spcAft>
                <a:spcPct val="50000"/>
              </a:spcAft>
              <a:buClr>
                <a:schemeClr val="accent2"/>
              </a:buClr>
              <a:buFont typeface="Courier New" panose="02070309020205020404" pitchFamily="49" charset="0"/>
              <a:buChar char="o"/>
            </a:pPr>
            <a:r>
              <a:rPr lang="en-US" sz="2200" dirty="0"/>
              <a:t>HOA Administrators is the </a:t>
            </a:r>
            <a:r>
              <a:rPr lang="en-US" sz="2200" b="1" dirty="0"/>
              <a:t>primary manager </a:t>
            </a:r>
            <a:r>
              <a:rPr lang="en-US" sz="2200" dirty="0"/>
              <a:t>of the </a:t>
            </a:r>
            <a:br>
              <a:rPr lang="en-US" sz="2200" dirty="0"/>
            </a:br>
            <a:r>
              <a:rPr lang="en-US" sz="2200" dirty="0"/>
              <a:t>Reserve at Bradford Park HOA on behalf of the Board</a:t>
            </a:r>
          </a:p>
          <a:p>
            <a:endParaRPr lang="en-US" dirty="0"/>
          </a:p>
        </p:txBody>
      </p:sp>
    </p:spTree>
    <p:extLst>
      <p:ext uri="{BB962C8B-B14F-4D97-AF65-F5344CB8AC3E}">
        <p14:creationId xmlns:p14="http://schemas.microsoft.com/office/powerpoint/2010/main" val="332418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a:xfrm>
            <a:off x="484710" y="452718"/>
            <a:ext cx="7724342" cy="929042"/>
          </a:xfrm>
        </p:spPr>
        <p:txBody>
          <a:bodyPr>
            <a:noAutofit/>
          </a:bodyPr>
          <a:lstStyle/>
          <a:p>
            <a:pPr algn="ctr"/>
            <a:r>
              <a:rPr lang="en-US" dirty="0"/>
              <a:t>Homeowner Correspondence</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205483" y="2027433"/>
            <a:ext cx="8763856" cy="4724406"/>
          </a:xfrm>
        </p:spPr>
        <p:txBody>
          <a:bodyPr>
            <a:normAutofit lnSpcReduction="10000"/>
          </a:bodyPr>
          <a:lstStyle/>
          <a:p>
            <a:pPr marL="400044" indent="-342900">
              <a:spcAft>
                <a:spcPct val="50000"/>
              </a:spcAft>
              <a:buClr>
                <a:schemeClr val="accent2"/>
              </a:buClr>
              <a:buFont typeface="Courier New" panose="02070309020205020404" pitchFamily="49" charset="0"/>
              <a:buChar char="o"/>
            </a:pPr>
            <a:r>
              <a:rPr lang="en-US" sz="1800" dirty="0"/>
              <a:t>When the Board needs to communicate to the Homeowners at large, </a:t>
            </a:r>
            <a:br>
              <a:rPr lang="en-US" sz="1800" dirty="0"/>
            </a:br>
            <a:r>
              <a:rPr lang="en-US" sz="1800" b="1" dirty="0"/>
              <a:t>it will be via one of three ways</a:t>
            </a:r>
            <a:r>
              <a:rPr lang="en-US" sz="1800" dirty="0"/>
              <a:t>:</a:t>
            </a:r>
          </a:p>
          <a:p>
            <a:pPr marL="914400" lvl="1" indent="-457200">
              <a:spcAft>
                <a:spcPct val="50000"/>
              </a:spcAft>
              <a:buClr>
                <a:schemeClr val="accent2"/>
              </a:buClr>
              <a:buAutoNum type="arabicParenR"/>
            </a:pPr>
            <a:r>
              <a:rPr lang="en-US" dirty="0"/>
              <a:t>Sent </a:t>
            </a:r>
            <a:r>
              <a:rPr lang="en-US" b="1" dirty="0"/>
              <a:t>Electronically via the HOA Website </a:t>
            </a:r>
            <a:r>
              <a:rPr lang="en-US" dirty="0"/>
              <a:t>(ex: Community Announcements)</a:t>
            </a:r>
          </a:p>
          <a:p>
            <a:pPr marL="914400" lvl="1" indent="-457200">
              <a:spcAft>
                <a:spcPct val="50000"/>
              </a:spcAft>
              <a:buClr>
                <a:schemeClr val="accent2"/>
              </a:buClr>
              <a:buAutoNum type="arabicParenR"/>
            </a:pPr>
            <a:r>
              <a:rPr lang="en-US" dirty="0"/>
              <a:t>Sent </a:t>
            </a:r>
            <a:r>
              <a:rPr lang="en-US" b="1" dirty="0"/>
              <a:t>Electronically via Email</a:t>
            </a:r>
            <a:r>
              <a:rPr lang="en-US" dirty="0"/>
              <a:t> (ex: Arch Committee Applications)</a:t>
            </a:r>
          </a:p>
          <a:p>
            <a:pPr marL="914400" lvl="1" indent="-457200">
              <a:spcAft>
                <a:spcPct val="50000"/>
              </a:spcAft>
              <a:buClr>
                <a:schemeClr val="accent2"/>
              </a:buClr>
              <a:buAutoNum type="arabicParenR"/>
            </a:pPr>
            <a:r>
              <a:rPr lang="en-US" dirty="0"/>
              <a:t>Sent </a:t>
            </a:r>
            <a:r>
              <a:rPr lang="en-US" b="1" dirty="0"/>
              <a:t>“Snail Mail” via USPS</a:t>
            </a:r>
            <a:r>
              <a:rPr lang="en-US" dirty="0"/>
              <a:t> (ex: Annual Dues or Meeting Notices)</a:t>
            </a:r>
          </a:p>
          <a:p>
            <a:pPr marL="400044" indent="-342900">
              <a:spcAft>
                <a:spcPct val="50000"/>
              </a:spcAft>
              <a:buClr>
                <a:schemeClr val="accent2"/>
              </a:buClr>
              <a:buFont typeface="Courier New" panose="02070309020205020404" pitchFamily="49" charset="0"/>
              <a:buChar char="o"/>
            </a:pPr>
            <a:r>
              <a:rPr lang="en-US" sz="1800" b="1" dirty="0"/>
              <a:t>The Bradford Park HOA Website is: </a:t>
            </a:r>
            <a:r>
              <a:rPr lang="en-US" sz="1800" dirty="0">
                <a:solidFill>
                  <a:srgbClr val="FFFF00"/>
                </a:solidFill>
                <a:hlinkClick r:id="rId2">
                  <a:extLst>
                    <a:ext uri="{A12FA001-AC4F-418D-AE19-62706E023703}">
                      <ahyp:hlinkClr xmlns:ahyp="http://schemas.microsoft.com/office/drawing/2018/hyperlinkcolor" val="tx"/>
                    </a:ext>
                  </a:extLst>
                </a:hlinkClick>
              </a:rPr>
              <a:t>www.ReserveAtBradfordParkHOA.com</a:t>
            </a:r>
            <a:endParaRPr lang="en-US" sz="1800" dirty="0">
              <a:solidFill>
                <a:srgbClr val="FFFF00"/>
              </a:solidFill>
            </a:endParaRPr>
          </a:p>
          <a:p>
            <a:pPr marL="800100" lvl="1" indent="-342900">
              <a:spcAft>
                <a:spcPct val="50000"/>
              </a:spcAft>
              <a:buClr>
                <a:schemeClr val="accent2"/>
              </a:buClr>
              <a:buFont typeface="Courier New" panose="02070309020205020404" pitchFamily="49" charset="0"/>
              <a:buChar char="o"/>
            </a:pPr>
            <a:r>
              <a:rPr lang="en-US" dirty="0"/>
              <a:t>The website is a resource for Community information, Utilities contacts, and HOA documents (DOD, CCR’s, Financials) </a:t>
            </a:r>
          </a:p>
          <a:p>
            <a:pPr marL="800100" lvl="1" indent="-342900">
              <a:spcAft>
                <a:spcPct val="50000"/>
              </a:spcAft>
              <a:buClr>
                <a:schemeClr val="accent2"/>
              </a:buClr>
              <a:buFont typeface="Courier New" panose="02070309020205020404" pitchFamily="49" charset="0"/>
              <a:buChar char="o"/>
            </a:pPr>
            <a:r>
              <a:rPr lang="en-US" dirty="0"/>
              <a:t>It also has a Community Message Board for neighbors to ask questions, post notices, or make announcements</a:t>
            </a:r>
            <a:endParaRPr lang="en-US" i="1" dirty="0"/>
          </a:p>
          <a:p>
            <a:pPr>
              <a:buFont typeface="Courier New" panose="02070309020205020404" pitchFamily="49" charset="0"/>
              <a:buChar char="o"/>
            </a:pPr>
            <a:endParaRPr lang="en-US" sz="1800" dirty="0"/>
          </a:p>
        </p:txBody>
      </p:sp>
    </p:spTree>
    <p:extLst>
      <p:ext uri="{BB962C8B-B14F-4D97-AF65-F5344CB8AC3E}">
        <p14:creationId xmlns:p14="http://schemas.microsoft.com/office/powerpoint/2010/main" val="329330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E259-8184-41FB-92F2-3CEC7375F211}"/>
              </a:ext>
            </a:extLst>
          </p:cNvPr>
          <p:cNvSpPr>
            <a:spLocks noGrp="1"/>
          </p:cNvSpPr>
          <p:nvPr>
            <p:ph type="title"/>
          </p:nvPr>
        </p:nvSpPr>
        <p:spPr/>
        <p:txBody>
          <a:bodyPr/>
          <a:lstStyle/>
          <a:p>
            <a:pPr algn="ctr"/>
            <a:r>
              <a:rPr lang="en-US" dirty="0"/>
              <a:t>HOA Website</a:t>
            </a:r>
          </a:p>
        </p:txBody>
      </p:sp>
      <p:sp>
        <p:nvSpPr>
          <p:cNvPr id="3" name="Content Placeholder 2">
            <a:extLst>
              <a:ext uri="{FF2B5EF4-FFF2-40B4-BE49-F238E27FC236}">
                <a16:creationId xmlns:a16="http://schemas.microsoft.com/office/drawing/2014/main" id="{13221E8A-DC16-4ACF-9100-FD90A53B0EAB}"/>
              </a:ext>
            </a:extLst>
          </p:cNvPr>
          <p:cNvSpPr>
            <a:spLocks noGrp="1"/>
          </p:cNvSpPr>
          <p:nvPr>
            <p:ph idx="1"/>
          </p:nvPr>
        </p:nvSpPr>
        <p:spPr>
          <a:xfrm>
            <a:off x="1216173" y="1331259"/>
            <a:ext cx="6711654" cy="3014237"/>
          </a:xfrm>
        </p:spPr>
        <p:txBody>
          <a:bodyPr>
            <a:normAutofit/>
          </a:bodyPr>
          <a:lstStyle/>
          <a:p>
            <a:pPr marL="400044" indent="-342900">
              <a:spcAft>
                <a:spcPct val="50000"/>
              </a:spcAft>
              <a:buClr>
                <a:schemeClr val="accent2"/>
              </a:buClr>
            </a:pPr>
            <a:r>
              <a:rPr lang="en-US" sz="2400" dirty="0">
                <a:solidFill>
                  <a:schemeClr val="accent4">
                    <a:lumMod val="60000"/>
                    <a:lumOff val="40000"/>
                  </a:schemeClr>
                </a:solidFill>
              </a:rPr>
              <a:t>www.ReserveAtBradfordParkHOA.com</a:t>
            </a:r>
            <a:endParaRPr lang="en-US" sz="2400" dirty="0"/>
          </a:p>
          <a:p>
            <a:pPr marL="400044" indent="-342900">
              <a:spcAft>
                <a:spcPct val="50000"/>
              </a:spcAft>
              <a:buClr>
                <a:schemeClr val="accent2"/>
              </a:buClr>
            </a:pPr>
            <a:r>
              <a:rPr lang="en-US" sz="2200" dirty="0"/>
              <a:t>This will be the primary forum of communication between Board &amp; Homeowners</a:t>
            </a:r>
          </a:p>
          <a:p>
            <a:pPr marL="400044" indent="-342900">
              <a:spcAft>
                <a:spcPct val="50000"/>
              </a:spcAft>
              <a:buClr>
                <a:schemeClr val="accent2"/>
              </a:buClr>
            </a:pPr>
            <a:r>
              <a:rPr lang="en-US" sz="2200" dirty="0"/>
              <a:t>Has Community information, Utilities Info, HOA documents (DOD, CCR’s, Financials) </a:t>
            </a:r>
          </a:p>
          <a:p>
            <a:pPr marL="57144" indent="0">
              <a:spcAft>
                <a:spcPct val="50000"/>
              </a:spcAft>
              <a:buClr>
                <a:schemeClr val="accent2"/>
              </a:buClr>
              <a:buNone/>
            </a:pPr>
            <a:endParaRPr lang="en-US" sz="2200" dirty="0"/>
          </a:p>
          <a:p>
            <a:endParaRPr lang="en-US" dirty="0"/>
          </a:p>
        </p:txBody>
      </p:sp>
      <p:grpSp>
        <p:nvGrpSpPr>
          <p:cNvPr id="8" name="Group 7">
            <a:extLst>
              <a:ext uri="{FF2B5EF4-FFF2-40B4-BE49-F238E27FC236}">
                <a16:creationId xmlns:a16="http://schemas.microsoft.com/office/drawing/2014/main" id="{C8B11CBD-A813-408F-A000-FDD10ECFBEA2}"/>
              </a:ext>
            </a:extLst>
          </p:cNvPr>
          <p:cNvGrpSpPr/>
          <p:nvPr/>
        </p:nvGrpSpPr>
        <p:grpSpPr>
          <a:xfrm>
            <a:off x="1337212" y="4249145"/>
            <a:ext cx="6469575" cy="2340409"/>
            <a:chOff x="1216173" y="4223978"/>
            <a:chExt cx="6469575" cy="2340409"/>
          </a:xfrm>
        </p:grpSpPr>
        <p:pic>
          <p:nvPicPr>
            <p:cNvPr id="5" name="Picture 4">
              <a:extLst>
                <a:ext uri="{FF2B5EF4-FFF2-40B4-BE49-F238E27FC236}">
                  <a16:creationId xmlns:a16="http://schemas.microsoft.com/office/drawing/2014/main" id="{B7C64968-5D56-495F-80E8-17C32D3889F0}"/>
                </a:ext>
              </a:extLst>
            </p:cNvPr>
            <p:cNvPicPr>
              <a:picLocks noChangeAspect="1"/>
            </p:cNvPicPr>
            <p:nvPr/>
          </p:nvPicPr>
          <p:blipFill>
            <a:blip r:embed="rId2"/>
            <a:stretch>
              <a:fillRect/>
            </a:stretch>
          </p:blipFill>
          <p:spPr>
            <a:xfrm>
              <a:off x="1216173" y="4223978"/>
              <a:ext cx="3030020" cy="2340408"/>
            </a:xfrm>
            <a:prstGeom prst="rect">
              <a:avLst/>
            </a:prstGeom>
          </p:spPr>
        </p:pic>
        <p:pic>
          <p:nvPicPr>
            <p:cNvPr id="7" name="Picture 6">
              <a:extLst>
                <a:ext uri="{FF2B5EF4-FFF2-40B4-BE49-F238E27FC236}">
                  <a16:creationId xmlns:a16="http://schemas.microsoft.com/office/drawing/2014/main" id="{E2B18416-9A56-4759-ACC3-8F685367B463}"/>
                </a:ext>
              </a:extLst>
            </p:cNvPr>
            <p:cNvPicPr>
              <a:picLocks noChangeAspect="1"/>
            </p:cNvPicPr>
            <p:nvPr/>
          </p:nvPicPr>
          <p:blipFill>
            <a:blip r:embed="rId3"/>
            <a:stretch>
              <a:fillRect/>
            </a:stretch>
          </p:blipFill>
          <p:spPr>
            <a:xfrm>
              <a:off x="4664987" y="4223978"/>
              <a:ext cx="3020761" cy="2340409"/>
            </a:xfrm>
            <a:prstGeom prst="rect">
              <a:avLst/>
            </a:prstGeom>
          </p:spPr>
        </p:pic>
      </p:grpSp>
    </p:spTree>
    <p:extLst>
      <p:ext uri="{BB962C8B-B14F-4D97-AF65-F5344CB8AC3E}">
        <p14:creationId xmlns:p14="http://schemas.microsoft.com/office/powerpoint/2010/main" val="385412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1140431"/>
            <a:ext cx="7543800" cy="3184681"/>
          </a:xfrm>
        </p:spPr>
        <p:txBody>
          <a:bodyPr anchor="ctr">
            <a:normAutofit fontScale="90000"/>
          </a:bodyPr>
          <a:lstStyle/>
          <a:p>
            <a:pPr algn="ctr"/>
            <a:r>
              <a:rPr lang="en-US" dirty="0"/>
              <a:t>Covenants, Conditions, &amp; Restrictions (CCR’s)</a:t>
            </a:r>
          </a:p>
        </p:txBody>
      </p:sp>
    </p:spTree>
    <p:extLst>
      <p:ext uri="{BB962C8B-B14F-4D97-AF65-F5344CB8AC3E}">
        <p14:creationId xmlns:p14="http://schemas.microsoft.com/office/powerpoint/2010/main" val="317228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DED98E0085F54391FCFFE8F00C2564" ma:contentTypeVersion="12" ma:contentTypeDescription="Create a new document." ma:contentTypeScope="" ma:versionID="0f4e86c3b033f40151e62c8f74c122c2">
  <xsd:schema xmlns:xsd="http://www.w3.org/2001/XMLSchema" xmlns:xs="http://www.w3.org/2001/XMLSchema" xmlns:p="http://schemas.microsoft.com/office/2006/metadata/properties" xmlns:ns2="ee102f98-bad4-4b61-b170-57b265af29d9" xmlns:ns3="a08a2614-c621-4e52-ba93-d6f1477f7ba2" targetNamespace="http://schemas.microsoft.com/office/2006/metadata/properties" ma:root="true" ma:fieldsID="834674e44563c816c0c86dd96ad4deac" ns2:_="" ns3:_="">
    <xsd:import namespace="ee102f98-bad4-4b61-b170-57b265af29d9"/>
    <xsd:import namespace="a08a2614-c621-4e52-ba93-d6f1477f7b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02f98-bad4-4b61-b170-57b265af29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8a2614-c621-4e52-ba93-d6f1477f7ba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B0C20-5E57-4D38-B67E-5DA4AB02EA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C4F864-3513-47A8-9C4A-BE461617C6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02f98-bad4-4b61-b170-57b265af29d9"/>
    <ds:schemaRef ds:uri="a08a2614-c621-4e52-ba93-d6f1477f7b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BCF2BB-E505-4A15-9CC9-5F256EED60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14097</TotalTime>
  <Words>1079</Words>
  <Application>Microsoft Office PowerPoint</Application>
  <PresentationFormat>On-screen Show (4:3)</PresentationFormat>
  <Paragraphs>111</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(Body)</vt:lpstr>
      <vt:lpstr>Century Gothic</vt:lpstr>
      <vt:lpstr>Courier New</vt:lpstr>
      <vt:lpstr>Times</vt:lpstr>
      <vt:lpstr>Wingdings</vt:lpstr>
      <vt:lpstr>Wingdings 3</vt:lpstr>
      <vt:lpstr>Ion</vt:lpstr>
      <vt:lpstr>  The Reserve at Bradford Park  Homeowners’ Association  2021 Annual Meeting</vt:lpstr>
      <vt:lpstr>Zoom Meeting</vt:lpstr>
      <vt:lpstr>Agenda</vt:lpstr>
      <vt:lpstr>2020 HOA Board Introduction </vt:lpstr>
      <vt:lpstr>Point and Purpose of an HOA</vt:lpstr>
      <vt:lpstr>3rd Party HOA Manager  Roles &amp; Responsibilities</vt:lpstr>
      <vt:lpstr>Homeowner Correspondence</vt:lpstr>
      <vt:lpstr>HOA Website</vt:lpstr>
      <vt:lpstr>Covenants, Conditions, &amp; Restrictions (CCR’s)</vt:lpstr>
      <vt:lpstr>What are HOA Covenants?</vt:lpstr>
      <vt:lpstr>Covenant Administration</vt:lpstr>
      <vt:lpstr>What is the HOA Board entrusted to do?</vt:lpstr>
      <vt:lpstr>What is NOT within the scope  of the HOA Board?</vt:lpstr>
      <vt:lpstr>Financials</vt:lpstr>
      <vt:lpstr>Financial Review – 2021 Balance Sheet</vt:lpstr>
      <vt:lpstr>HOA 2021 Financials (Income Stmt Thru September)</vt:lpstr>
      <vt:lpstr>Should we reduce Annual Dues?</vt:lpstr>
      <vt:lpstr>Community Activity</vt:lpstr>
      <vt:lpstr>2020 – 2021 Activity</vt:lpstr>
      <vt:lpstr>Construction Update</vt:lpstr>
      <vt:lpstr>2022 HOA Transition</vt:lpstr>
      <vt:lpstr>Questions from Homeowners</vt:lpstr>
      <vt:lpstr>Meeting Adjourned   And don’t forget to visit the Reserve at Bradford Park  HOA website!  www.reserveatbradfordparkhoa.com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Emerald Falls  Homeowners Association  2020 Annual Meeting</dc:title>
  <dc:creator>Noah Bleicher</dc:creator>
  <cp:lastModifiedBy>Noah Bleicher</cp:lastModifiedBy>
  <cp:revision>87</cp:revision>
  <dcterms:created xsi:type="dcterms:W3CDTF">2020-06-14T03:10:06Z</dcterms:created>
  <dcterms:modified xsi:type="dcterms:W3CDTF">2021-10-13T03:43:11Z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0x01010083DED98E0085F54391FCFFE8F00C2564</vt:lpwstr>
  </property>
</Properties>
</file>