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7"/>
  </p:notesMasterIdLst>
  <p:sldIdLst>
    <p:sldId id="1194" r:id="rId5"/>
    <p:sldId id="1196" r:id="rId6"/>
    <p:sldId id="1223" r:id="rId7"/>
    <p:sldId id="1195" r:id="rId8"/>
    <p:sldId id="1226" r:id="rId9"/>
    <p:sldId id="1262" r:id="rId10"/>
    <p:sldId id="1245" r:id="rId11"/>
    <p:sldId id="1256" r:id="rId12"/>
    <p:sldId id="1255" r:id="rId13"/>
    <p:sldId id="1227" r:id="rId14"/>
    <p:sldId id="1228" r:id="rId15"/>
    <p:sldId id="1237" r:id="rId16"/>
    <p:sldId id="1229" r:id="rId17"/>
    <p:sldId id="1230" r:id="rId18"/>
    <p:sldId id="1232" r:id="rId19"/>
    <p:sldId id="1233" r:id="rId20"/>
    <p:sldId id="1234" r:id="rId21"/>
    <p:sldId id="1235" r:id="rId22"/>
    <p:sldId id="1236" r:id="rId23"/>
    <p:sldId id="1238" r:id="rId24"/>
    <p:sldId id="1240" r:id="rId25"/>
    <p:sldId id="1247" r:id="rId26"/>
    <p:sldId id="1246" r:id="rId27"/>
    <p:sldId id="1248" r:id="rId28"/>
    <p:sldId id="1244" r:id="rId29"/>
    <p:sldId id="1249" r:id="rId30"/>
    <p:sldId id="1251" r:id="rId31"/>
    <p:sldId id="1260" r:id="rId32"/>
    <p:sldId id="1253" r:id="rId33"/>
    <p:sldId id="1254" r:id="rId34"/>
    <p:sldId id="1252" r:id="rId35"/>
    <p:sldId id="124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A00F6-1E6B-47A7-AF6D-CCFCB38294F7}" v="21" dt="2022-08-22T19:42:07.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17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h Bleicher" userId="89684a99-6ef2-4952-a3bf-9960d00c6b64" providerId="ADAL" clId="{397A00F6-1E6B-47A7-AF6D-CCFCB38294F7}"/>
    <pc:docChg chg="undo custSel addSld delSld modSld">
      <pc:chgData name="Noah Bleicher" userId="89684a99-6ef2-4952-a3bf-9960d00c6b64" providerId="ADAL" clId="{397A00F6-1E6B-47A7-AF6D-CCFCB38294F7}" dt="2022-08-22T19:42:06.002" v="329" actId="20577"/>
      <pc:docMkLst>
        <pc:docMk/>
      </pc:docMkLst>
      <pc:sldChg chg="delSp mod">
        <pc:chgData name="Noah Bleicher" userId="89684a99-6ef2-4952-a3bf-9960d00c6b64" providerId="ADAL" clId="{397A00F6-1E6B-47A7-AF6D-CCFCB38294F7}" dt="2022-08-22T19:31:29.089" v="217" actId="478"/>
        <pc:sldMkLst>
          <pc:docMk/>
          <pc:sldMk cId="2826193739" sldId="1223"/>
        </pc:sldMkLst>
        <pc:spChg chg="del">
          <ac:chgData name="Noah Bleicher" userId="89684a99-6ef2-4952-a3bf-9960d00c6b64" providerId="ADAL" clId="{397A00F6-1E6B-47A7-AF6D-CCFCB38294F7}" dt="2022-08-22T19:31:29.089" v="217" actId="478"/>
          <ac:spMkLst>
            <pc:docMk/>
            <pc:sldMk cId="2826193739" sldId="1223"/>
            <ac:spMk id="4" creationId="{D3F5BC4A-98C1-C6E6-6F95-DCD526B8B274}"/>
          </ac:spMkLst>
        </pc:spChg>
      </pc:sldChg>
      <pc:sldChg chg="delSp modSp mod">
        <pc:chgData name="Noah Bleicher" userId="89684a99-6ef2-4952-a3bf-9960d00c6b64" providerId="ADAL" clId="{397A00F6-1E6B-47A7-AF6D-CCFCB38294F7}" dt="2022-08-22T19:32:11.028" v="226" actId="20577"/>
        <pc:sldMkLst>
          <pc:docMk/>
          <pc:sldMk cId="1109199824" sldId="1226"/>
        </pc:sldMkLst>
        <pc:spChg chg="mod">
          <ac:chgData name="Noah Bleicher" userId="89684a99-6ef2-4952-a3bf-9960d00c6b64" providerId="ADAL" clId="{397A00F6-1E6B-47A7-AF6D-CCFCB38294F7}" dt="2022-08-22T19:32:11.028" v="226" actId="20577"/>
          <ac:spMkLst>
            <pc:docMk/>
            <pc:sldMk cId="1109199824" sldId="1226"/>
            <ac:spMk id="3" creationId="{962300E4-7DD0-4A6D-8CED-B9CB35515461}"/>
          </ac:spMkLst>
        </pc:spChg>
        <pc:spChg chg="del">
          <ac:chgData name="Noah Bleicher" userId="89684a99-6ef2-4952-a3bf-9960d00c6b64" providerId="ADAL" clId="{397A00F6-1E6B-47A7-AF6D-CCFCB38294F7}" dt="2022-08-22T19:31:23.781" v="216" actId="478"/>
          <ac:spMkLst>
            <pc:docMk/>
            <pc:sldMk cId="1109199824" sldId="1226"/>
            <ac:spMk id="4" creationId="{8A3BADEC-3EDC-2B1F-D964-8F96913C475F}"/>
          </ac:spMkLst>
        </pc:spChg>
      </pc:sldChg>
      <pc:sldChg chg="modSp mod">
        <pc:chgData name="Noah Bleicher" userId="89684a99-6ef2-4952-a3bf-9960d00c6b64" providerId="ADAL" clId="{397A00F6-1E6B-47A7-AF6D-CCFCB38294F7}" dt="2022-08-22T19:13:59.605" v="1" actId="27636"/>
        <pc:sldMkLst>
          <pc:docMk/>
          <pc:sldMk cId="3324187801" sldId="1227"/>
        </pc:sldMkLst>
        <pc:spChg chg="mod">
          <ac:chgData name="Noah Bleicher" userId="89684a99-6ef2-4952-a3bf-9960d00c6b64" providerId="ADAL" clId="{397A00F6-1E6B-47A7-AF6D-CCFCB38294F7}" dt="2022-08-22T19:13:59.605" v="1" actId="27636"/>
          <ac:spMkLst>
            <pc:docMk/>
            <pc:sldMk cId="3324187801" sldId="1227"/>
            <ac:spMk id="3" creationId="{962300E4-7DD0-4A6D-8CED-B9CB35515461}"/>
          </ac:spMkLst>
        </pc:spChg>
      </pc:sldChg>
      <pc:sldChg chg="modSp mod">
        <pc:chgData name="Noah Bleicher" userId="89684a99-6ef2-4952-a3bf-9960d00c6b64" providerId="ADAL" clId="{397A00F6-1E6B-47A7-AF6D-CCFCB38294F7}" dt="2022-08-22T19:42:06.002" v="329" actId="20577"/>
        <pc:sldMkLst>
          <pc:docMk/>
          <pc:sldMk cId="4231257983" sldId="1242"/>
        </pc:sldMkLst>
        <pc:spChg chg="mod">
          <ac:chgData name="Noah Bleicher" userId="89684a99-6ef2-4952-a3bf-9960d00c6b64" providerId="ADAL" clId="{397A00F6-1E6B-47A7-AF6D-CCFCB38294F7}" dt="2022-08-22T19:42:06.002" v="329" actId="20577"/>
          <ac:spMkLst>
            <pc:docMk/>
            <pc:sldMk cId="4231257983" sldId="1242"/>
            <ac:spMk id="2" creationId="{E9ED701F-1C40-4F04-94B7-FBC05F9A3977}"/>
          </ac:spMkLst>
        </pc:spChg>
      </pc:sldChg>
      <pc:sldChg chg="modSp mod">
        <pc:chgData name="Noah Bleicher" userId="89684a99-6ef2-4952-a3bf-9960d00c6b64" providerId="ADAL" clId="{397A00F6-1E6B-47A7-AF6D-CCFCB38294F7}" dt="2022-08-22T19:33:27.645" v="271" actId="20577"/>
        <pc:sldMkLst>
          <pc:docMk/>
          <pc:sldMk cId="1801271380" sldId="1244"/>
        </pc:sldMkLst>
        <pc:spChg chg="mod">
          <ac:chgData name="Noah Bleicher" userId="89684a99-6ef2-4952-a3bf-9960d00c6b64" providerId="ADAL" clId="{397A00F6-1E6B-47A7-AF6D-CCFCB38294F7}" dt="2022-08-22T19:33:27.645" v="271" actId="20577"/>
          <ac:spMkLst>
            <pc:docMk/>
            <pc:sldMk cId="1801271380" sldId="1244"/>
            <ac:spMk id="3" creationId="{FE753E0A-38C9-4179-B00F-30E19776CEC3}"/>
          </ac:spMkLst>
        </pc:spChg>
      </pc:sldChg>
      <pc:sldChg chg="delSp modSp mod">
        <pc:chgData name="Noah Bleicher" userId="89684a99-6ef2-4952-a3bf-9960d00c6b64" providerId="ADAL" clId="{397A00F6-1E6B-47A7-AF6D-CCFCB38294F7}" dt="2022-08-22T19:40:21.519" v="305" actId="20577"/>
        <pc:sldMkLst>
          <pc:docMk/>
          <pc:sldMk cId="1511418097" sldId="1245"/>
        </pc:sldMkLst>
        <pc:spChg chg="del">
          <ac:chgData name="Noah Bleicher" userId="89684a99-6ef2-4952-a3bf-9960d00c6b64" providerId="ADAL" clId="{397A00F6-1E6B-47A7-AF6D-CCFCB38294F7}" dt="2022-08-22T19:31:20.988" v="215" actId="478"/>
          <ac:spMkLst>
            <pc:docMk/>
            <pc:sldMk cId="1511418097" sldId="1245"/>
            <ac:spMk id="2" creationId="{073DB7D7-EF86-C590-C96A-2325A054AFE1}"/>
          </ac:spMkLst>
        </pc:spChg>
        <pc:spChg chg="mod">
          <ac:chgData name="Noah Bleicher" userId="89684a99-6ef2-4952-a3bf-9960d00c6b64" providerId="ADAL" clId="{397A00F6-1E6B-47A7-AF6D-CCFCB38294F7}" dt="2022-08-22T19:40:21.519" v="305" actId="20577"/>
          <ac:spMkLst>
            <pc:docMk/>
            <pc:sldMk cId="1511418097" sldId="1245"/>
            <ac:spMk id="3" creationId="{FE753E0A-38C9-4179-B00F-30E19776CEC3}"/>
          </ac:spMkLst>
        </pc:spChg>
        <pc:spChg chg="mod">
          <ac:chgData name="Noah Bleicher" userId="89684a99-6ef2-4952-a3bf-9960d00c6b64" providerId="ADAL" clId="{397A00F6-1E6B-47A7-AF6D-CCFCB38294F7}" dt="2022-08-22T19:32:16.572" v="227" actId="6549"/>
          <ac:spMkLst>
            <pc:docMk/>
            <pc:sldMk cId="1511418097" sldId="1245"/>
            <ac:spMk id="7" creationId="{3A021BE7-995F-4E73-BEB8-64B5136F05CC}"/>
          </ac:spMkLst>
        </pc:spChg>
      </pc:sldChg>
      <pc:sldChg chg="delSp modSp mod">
        <pc:chgData name="Noah Bleicher" userId="89684a99-6ef2-4952-a3bf-9960d00c6b64" providerId="ADAL" clId="{397A00F6-1E6B-47A7-AF6D-CCFCB38294F7}" dt="2022-08-22T19:41:33.878" v="317" actId="20577"/>
        <pc:sldMkLst>
          <pc:docMk/>
          <pc:sldMk cId="2920769986" sldId="1249"/>
        </pc:sldMkLst>
        <pc:spChg chg="del">
          <ac:chgData name="Noah Bleicher" userId="89684a99-6ef2-4952-a3bf-9960d00c6b64" providerId="ADAL" clId="{397A00F6-1E6B-47A7-AF6D-CCFCB38294F7}" dt="2022-08-22T19:31:39.696" v="219" actId="478"/>
          <ac:spMkLst>
            <pc:docMk/>
            <pc:sldMk cId="2920769986" sldId="1249"/>
            <ac:spMk id="2" creationId="{71D082D3-BAF2-9616-DE26-5C5F70AA46B7}"/>
          </ac:spMkLst>
        </pc:spChg>
        <pc:spChg chg="mod">
          <ac:chgData name="Noah Bleicher" userId="89684a99-6ef2-4952-a3bf-9960d00c6b64" providerId="ADAL" clId="{397A00F6-1E6B-47A7-AF6D-CCFCB38294F7}" dt="2022-08-22T19:41:33.878" v="317" actId="20577"/>
          <ac:spMkLst>
            <pc:docMk/>
            <pc:sldMk cId="2920769986" sldId="1249"/>
            <ac:spMk id="3" creationId="{FE753E0A-38C9-4179-B00F-30E19776CEC3}"/>
          </ac:spMkLst>
        </pc:spChg>
      </pc:sldChg>
      <pc:sldChg chg="delSp modSp mod">
        <pc:chgData name="Noah Bleicher" userId="89684a99-6ef2-4952-a3bf-9960d00c6b64" providerId="ADAL" clId="{397A00F6-1E6B-47A7-AF6D-CCFCB38294F7}" dt="2022-08-22T19:31:41.700" v="220" actId="478"/>
        <pc:sldMkLst>
          <pc:docMk/>
          <pc:sldMk cId="1596237494" sldId="1251"/>
        </pc:sldMkLst>
        <pc:spChg chg="del">
          <ac:chgData name="Noah Bleicher" userId="89684a99-6ef2-4952-a3bf-9960d00c6b64" providerId="ADAL" clId="{397A00F6-1E6B-47A7-AF6D-CCFCB38294F7}" dt="2022-08-22T19:31:41.700" v="220" actId="478"/>
          <ac:spMkLst>
            <pc:docMk/>
            <pc:sldMk cId="1596237494" sldId="1251"/>
            <ac:spMk id="2" creationId="{F56FC941-8E4A-9933-A231-4B3C0C884447}"/>
          </ac:spMkLst>
        </pc:spChg>
        <pc:spChg chg="mod">
          <ac:chgData name="Noah Bleicher" userId="89684a99-6ef2-4952-a3bf-9960d00c6b64" providerId="ADAL" clId="{397A00F6-1E6B-47A7-AF6D-CCFCB38294F7}" dt="2022-08-22T19:14:25.963" v="10" actId="20577"/>
          <ac:spMkLst>
            <pc:docMk/>
            <pc:sldMk cId="1596237494" sldId="1251"/>
            <ac:spMk id="7" creationId="{3A021BE7-995F-4E73-BEB8-64B5136F05CC}"/>
          </ac:spMkLst>
        </pc:spChg>
      </pc:sldChg>
      <pc:sldChg chg="modSp mod">
        <pc:chgData name="Noah Bleicher" userId="89684a99-6ef2-4952-a3bf-9960d00c6b64" providerId="ADAL" clId="{397A00F6-1E6B-47A7-AF6D-CCFCB38294F7}" dt="2022-08-22T19:34:42.356" v="303" actId="1076"/>
        <pc:sldMkLst>
          <pc:docMk/>
          <pc:sldMk cId="121096096" sldId="1253"/>
        </pc:sldMkLst>
        <pc:spChg chg="mod">
          <ac:chgData name="Noah Bleicher" userId="89684a99-6ef2-4952-a3bf-9960d00c6b64" providerId="ADAL" clId="{397A00F6-1E6B-47A7-AF6D-CCFCB38294F7}" dt="2022-08-22T19:34:29.842" v="288" actId="20577"/>
          <ac:spMkLst>
            <pc:docMk/>
            <pc:sldMk cId="121096096" sldId="1253"/>
            <ac:spMk id="3" creationId="{FE753E0A-38C9-4179-B00F-30E19776CEC3}"/>
          </ac:spMkLst>
        </pc:spChg>
        <pc:spChg chg="mod">
          <ac:chgData name="Noah Bleicher" userId="89684a99-6ef2-4952-a3bf-9960d00c6b64" providerId="ADAL" clId="{397A00F6-1E6B-47A7-AF6D-CCFCB38294F7}" dt="2022-08-22T19:34:42.356" v="303" actId="1076"/>
          <ac:spMkLst>
            <pc:docMk/>
            <pc:sldMk cId="121096096" sldId="1253"/>
            <ac:spMk id="7" creationId="{3A021BE7-995F-4E73-BEB8-64B5136F05CC}"/>
          </ac:spMkLst>
        </pc:spChg>
      </pc:sldChg>
      <pc:sldChg chg="del">
        <pc:chgData name="Noah Bleicher" userId="89684a99-6ef2-4952-a3bf-9960d00c6b64" providerId="ADAL" clId="{397A00F6-1E6B-47A7-AF6D-CCFCB38294F7}" dt="2022-08-22T19:14:35.377" v="11" actId="47"/>
        <pc:sldMkLst>
          <pc:docMk/>
          <pc:sldMk cId="2083765815" sldId="1257"/>
        </pc:sldMkLst>
      </pc:sldChg>
      <pc:sldChg chg="del">
        <pc:chgData name="Noah Bleicher" userId="89684a99-6ef2-4952-a3bf-9960d00c6b64" providerId="ADAL" clId="{397A00F6-1E6B-47A7-AF6D-CCFCB38294F7}" dt="2022-08-22T19:14:35.377" v="11" actId="47"/>
        <pc:sldMkLst>
          <pc:docMk/>
          <pc:sldMk cId="4059976302" sldId="1258"/>
        </pc:sldMkLst>
      </pc:sldChg>
      <pc:sldChg chg="del">
        <pc:chgData name="Noah Bleicher" userId="89684a99-6ef2-4952-a3bf-9960d00c6b64" providerId="ADAL" clId="{397A00F6-1E6B-47A7-AF6D-CCFCB38294F7}" dt="2022-08-22T19:14:35.377" v="11" actId="47"/>
        <pc:sldMkLst>
          <pc:docMk/>
          <pc:sldMk cId="1443896079" sldId="1259"/>
        </pc:sldMkLst>
      </pc:sldChg>
      <pc:sldChg chg="delSp mod">
        <pc:chgData name="Noah Bleicher" userId="89684a99-6ef2-4952-a3bf-9960d00c6b64" providerId="ADAL" clId="{397A00F6-1E6B-47A7-AF6D-CCFCB38294F7}" dt="2022-08-22T19:31:44.573" v="221" actId="478"/>
        <pc:sldMkLst>
          <pc:docMk/>
          <pc:sldMk cId="1838826748" sldId="1260"/>
        </pc:sldMkLst>
        <pc:spChg chg="del">
          <ac:chgData name="Noah Bleicher" userId="89684a99-6ef2-4952-a3bf-9960d00c6b64" providerId="ADAL" clId="{397A00F6-1E6B-47A7-AF6D-CCFCB38294F7}" dt="2022-08-22T19:31:44.573" v="221" actId="478"/>
          <ac:spMkLst>
            <pc:docMk/>
            <pc:sldMk cId="1838826748" sldId="1260"/>
            <ac:spMk id="2" creationId="{2B87A340-C69E-8A5B-9DD2-CDC52A207356}"/>
          </ac:spMkLst>
        </pc:spChg>
      </pc:sldChg>
      <pc:sldChg chg="addSp delSp modSp new del">
        <pc:chgData name="Noah Bleicher" userId="89684a99-6ef2-4952-a3bf-9960d00c6b64" providerId="ADAL" clId="{397A00F6-1E6B-47A7-AF6D-CCFCB38294F7}" dt="2022-08-22T19:18:27.935" v="139" actId="47"/>
        <pc:sldMkLst>
          <pc:docMk/>
          <pc:sldMk cId="1712401195" sldId="1261"/>
        </pc:sldMkLst>
        <pc:spChg chg="add mod">
          <ac:chgData name="Noah Bleicher" userId="89684a99-6ef2-4952-a3bf-9960d00c6b64" providerId="ADAL" clId="{397A00F6-1E6B-47A7-AF6D-CCFCB38294F7}" dt="2022-08-22T19:15:48.191" v="54" actId="1076"/>
          <ac:spMkLst>
            <pc:docMk/>
            <pc:sldMk cId="1712401195" sldId="1261"/>
            <ac:spMk id="3" creationId="{A7AA8525-00EE-AD2E-015E-5417299F8CAA}"/>
          </ac:spMkLst>
        </pc:spChg>
        <pc:spChg chg="add mod">
          <ac:chgData name="Noah Bleicher" userId="89684a99-6ef2-4952-a3bf-9960d00c6b64" providerId="ADAL" clId="{397A00F6-1E6B-47A7-AF6D-CCFCB38294F7}" dt="2022-08-22T19:15:48.191" v="54" actId="1076"/>
          <ac:spMkLst>
            <pc:docMk/>
            <pc:sldMk cId="1712401195" sldId="1261"/>
            <ac:spMk id="4" creationId="{3A620DBD-A0DE-F7E4-7169-1A106A32E4D6}"/>
          </ac:spMkLst>
        </pc:spChg>
        <pc:spChg chg="add mod">
          <ac:chgData name="Noah Bleicher" userId="89684a99-6ef2-4952-a3bf-9960d00c6b64" providerId="ADAL" clId="{397A00F6-1E6B-47A7-AF6D-CCFCB38294F7}" dt="2022-08-22T19:15:48.191" v="54" actId="1076"/>
          <ac:spMkLst>
            <pc:docMk/>
            <pc:sldMk cId="1712401195" sldId="1261"/>
            <ac:spMk id="5" creationId="{64FABA66-8EFE-1CF3-BD1A-EB8A5D0D9B25}"/>
          </ac:spMkLst>
        </pc:spChg>
        <pc:picChg chg="add del mod">
          <ac:chgData name="Noah Bleicher" userId="89684a99-6ef2-4952-a3bf-9960d00c6b64" providerId="ADAL" clId="{397A00F6-1E6B-47A7-AF6D-CCFCB38294F7}" dt="2022-08-22T19:16:13.389" v="89" actId="21"/>
          <ac:picMkLst>
            <pc:docMk/>
            <pc:sldMk cId="1712401195" sldId="1261"/>
            <ac:picMk id="1025" creationId="{95673DC2-0584-E94C-46E4-AC2DEF09D4E6}"/>
          </ac:picMkLst>
        </pc:picChg>
        <pc:picChg chg="add del mod">
          <ac:chgData name="Noah Bleicher" userId="89684a99-6ef2-4952-a3bf-9960d00c6b64" providerId="ADAL" clId="{397A00F6-1E6B-47A7-AF6D-CCFCB38294F7}" dt="2022-08-22T19:16:13.389" v="89" actId="21"/>
          <ac:picMkLst>
            <pc:docMk/>
            <pc:sldMk cId="1712401195" sldId="1261"/>
            <ac:picMk id="1026" creationId="{CDC97002-7B79-3F65-D9CF-E9BB0C5E9574}"/>
          </ac:picMkLst>
        </pc:picChg>
        <pc:picChg chg="add del mod">
          <ac:chgData name="Noah Bleicher" userId="89684a99-6ef2-4952-a3bf-9960d00c6b64" providerId="ADAL" clId="{397A00F6-1E6B-47A7-AF6D-CCFCB38294F7}" dt="2022-08-22T19:16:13.389" v="89" actId="21"/>
          <ac:picMkLst>
            <pc:docMk/>
            <pc:sldMk cId="1712401195" sldId="1261"/>
            <ac:picMk id="1027" creationId="{D1F6A3F4-1473-BB12-C9A0-25540D7E562C}"/>
          </ac:picMkLst>
        </pc:picChg>
      </pc:sldChg>
      <pc:sldChg chg="addSp delSp modSp add mod">
        <pc:chgData name="Noah Bleicher" userId="89684a99-6ef2-4952-a3bf-9960d00c6b64" providerId="ADAL" clId="{397A00F6-1E6B-47A7-AF6D-CCFCB38294F7}" dt="2022-08-22T19:31:32.628" v="218" actId="478"/>
        <pc:sldMkLst>
          <pc:docMk/>
          <pc:sldMk cId="3792561731" sldId="1262"/>
        </pc:sldMkLst>
        <pc:spChg chg="mod">
          <ac:chgData name="Noah Bleicher" userId="89684a99-6ef2-4952-a3bf-9960d00c6b64" providerId="ADAL" clId="{397A00F6-1E6B-47A7-AF6D-CCFCB38294F7}" dt="2022-08-22T19:18:18.452" v="138" actId="20577"/>
          <ac:spMkLst>
            <pc:docMk/>
            <pc:sldMk cId="3792561731" sldId="1262"/>
            <ac:spMk id="2" creationId="{B301F0D4-BE96-4197-84A5-12303963833C}"/>
          </ac:spMkLst>
        </pc:spChg>
        <pc:spChg chg="del mod">
          <ac:chgData name="Noah Bleicher" userId="89684a99-6ef2-4952-a3bf-9960d00c6b64" providerId="ADAL" clId="{397A00F6-1E6B-47A7-AF6D-CCFCB38294F7}" dt="2022-08-22T19:16:23.526" v="93" actId="478"/>
          <ac:spMkLst>
            <pc:docMk/>
            <pc:sldMk cId="3792561731" sldId="1262"/>
            <ac:spMk id="3" creationId="{962300E4-7DD0-4A6D-8CED-B9CB35515461}"/>
          </ac:spMkLst>
        </pc:spChg>
        <pc:spChg chg="del mod">
          <ac:chgData name="Noah Bleicher" userId="89684a99-6ef2-4952-a3bf-9960d00c6b64" providerId="ADAL" clId="{397A00F6-1E6B-47A7-AF6D-CCFCB38294F7}" dt="2022-08-22T19:31:32.628" v="218" actId="478"/>
          <ac:spMkLst>
            <pc:docMk/>
            <pc:sldMk cId="3792561731" sldId="1262"/>
            <ac:spMk id="4" creationId="{8A3BADEC-3EDC-2B1F-D964-8F96913C475F}"/>
          </ac:spMkLst>
        </pc:spChg>
        <pc:grpChg chg="add mod">
          <ac:chgData name="Noah Bleicher" userId="89684a99-6ef2-4952-a3bf-9960d00c6b64" providerId="ADAL" clId="{397A00F6-1E6B-47A7-AF6D-CCFCB38294F7}" dt="2022-08-22T19:17:47.861" v="112" actId="1076"/>
          <ac:grpSpMkLst>
            <pc:docMk/>
            <pc:sldMk cId="3792561731" sldId="1262"/>
            <ac:grpSpMk id="8" creationId="{05FEBE6E-F46F-469E-DBE6-AAF405F640BD}"/>
          </ac:grpSpMkLst>
        </pc:grpChg>
        <pc:picChg chg="add mod">
          <ac:chgData name="Noah Bleicher" userId="89684a99-6ef2-4952-a3bf-9960d00c6b64" providerId="ADAL" clId="{397A00F6-1E6B-47A7-AF6D-CCFCB38294F7}" dt="2022-08-22T19:17:47.861" v="112" actId="1076"/>
          <ac:picMkLst>
            <pc:docMk/>
            <pc:sldMk cId="3792561731" sldId="1262"/>
            <ac:picMk id="5" creationId="{E41C7106-CB4B-EE50-BD50-8CB2F2A850E2}"/>
          </ac:picMkLst>
        </pc:picChg>
        <pc:picChg chg="add mod">
          <ac:chgData name="Noah Bleicher" userId="89684a99-6ef2-4952-a3bf-9960d00c6b64" providerId="ADAL" clId="{397A00F6-1E6B-47A7-AF6D-CCFCB38294F7}" dt="2022-08-22T19:17:47.861" v="112" actId="1076"/>
          <ac:picMkLst>
            <pc:docMk/>
            <pc:sldMk cId="3792561731" sldId="1262"/>
            <ac:picMk id="6" creationId="{7A9F661C-1503-6C5C-8433-923DACB0F1A5}"/>
          </ac:picMkLst>
        </pc:picChg>
        <pc:picChg chg="add mod">
          <ac:chgData name="Noah Bleicher" userId="89684a99-6ef2-4952-a3bf-9960d00c6b64" providerId="ADAL" clId="{397A00F6-1E6B-47A7-AF6D-CCFCB38294F7}" dt="2022-08-22T19:17:49.754" v="113" actId="1076"/>
          <ac:picMkLst>
            <pc:docMk/>
            <pc:sldMk cId="3792561731" sldId="1262"/>
            <ac:picMk id="7" creationId="{A73F3BB8-C497-806C-05C8-5E188C62A8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F5EC9-537A-4F34-A1F0-420F322E5F83}" type="datetimeFigureOut">
              <a:rPr lang="en-US" smtClean="0"/>
              <a:t>8/22/2022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71647-0446-44D8-9718-A05BFE9CC855}" type="slidenum">
              <a:rPr lang="en-US" smtClean="0"/>
              <a:t>‹#›</a:t>
            </a:fld>
            <a:endParaRPr lang="en-US"/>
          </a:p>
        </p:txBody>
      </p:sp>
    </p:spTree>
    <p:extLst>
      <p:ext uri="{BB962C8B-B14F-4D97-AF65-F5344CB8AC3E}">
        <p14:creationId xmlns:p14="http://schemas.microsoft.com/office/powerpoint/2010/main" val="98742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54A378-4D80-4113-85D6-50030B2CD0D4}" type="slidenum">
              <a:rPr lang="en-US" smtClean="0"/>
              <a:pPr/>
              <a:t>1</a:t>
            </a:fld>
            <a:endParaRPr lang="en-US" dirty="0"/>
          </a:p>
        </p:txBody>
      </p:sp>
      <p:sp>
        <p:nvSpPr>
          <p:cNvPr id="19459" name="Rectangle 2"/>
          <p:cNvSpPr>
            <a:spLocks noGrp="1" noRot="1" noChangeAspect="1" noChangeArrowheads="1" noTextEdit="1"/>
          </p:cNvSpPr>
          <p:nvPr>
            <p:ph type="sldImg"/>
          </p:nvPr>
        </p:nvSpPr>
        <p:spPr bwMode="auto">
          <a:xfrm>
            <a:off x="1123950" y="693738"/>
            <a:ext cx="4611688" cy="3460750"/>
          </a:xfrm>
          <a:noFill/>
          <a:ln cap="flat">
            <a:solidFill>
              <a:srgbClr val="000000"/>
            </a:solidFill>
            <a:miter lim="800000"/>
            <a:headEnd/>
            <a:tailEnd/>
          </a:ln>
        </p:spPr>
      </p:sp>
      <p:sp>
        <p:nvSpPr>
          <p:cNvPr id="19460" name="Rectangle 3"/>
          <p:cNvSpPr>
            <a:spLocks noChangeArrowheads="1"/>
          </p:cNvSpPr>
          <p:nvPr/>
        </p:nvSpPr>
        <p:spPr bwMode="auto">
          <a:xfrm>
            <a:off x="685800" y="4387137"/>
            <a:ext cx="5486400" cy="4156233"/>
          </a:xfrm>
          <a:prstGeom prst="rect">
            <a:avLst/>
          </a:prstGeom>
          <a:noFill/>
          <a:ln w="9525">
            <a:noFill/>
            <a:miter lim="800000"/>
            <a:headEnd/>
            <a:tailEnd/>
          </a:ln>
        </p:spPr>
        <p:txBody>
          <a:bodyPr lIns="91943" tIns="45971" rIns="91943" bIns="45971"/>
          <a:lstStyle/>
          <a:p>
            <a:pPr>
              <a:spcBef>
                <a:spcPct val="30000"/>
              </a:spcBef>
            </a:pPr>
            <a:endParaRPr lang="en-US" sz="1200" dirty="0">
              <a:solidFill>
                <a:schemeClr val="tx1"/>
              </a:solidFill>
            </a:endParaRPr>
          </a:p>
        </p:txBody>
      </p:sp>
      <p:sp>
        <p:nvSpPr>
          <p:cNvPr id="1946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dirty="0"/>
          </a:p>
        </p:txBody>
      </p:sp>
      <p:sp>
        <p:nvSpPr>
          <p:cNvPr id="19462" name="Date Placeholder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5E14396-6540-4008-A0A8-84EB89DF7A35}" type="datetime1">
              <a:rPr lang="en-US" smtClean="0"/>
              <a:pPr/>
              <a:t>8/22/2022</a:t>
            </a:fld>
            <a:endParaRPr lang="en-US" dirty="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421454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360902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392270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3550608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87283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4258030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41098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68086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296111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17010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239624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334498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A2BBF-8E74-4975-AFAF-7433F0A2D1A9}"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158478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A2BBF-8E74-4975-AFAF-7433F0A2D1A9}" type="datetimeFigureOut">
              <a:rPr lang="en-US" smtClean="0"/>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140738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253377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292990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85A2BBF-8E74-4975-AFAF-7433F0A2D1A9}" type="datetimeFigureOut">
              <a:rPr lang="en-US" smtClean="0"/>
              <a:t>8/22/2022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19931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A2BBF-8E74-4975-AFAF-7433F0A2D1A9}" type="datetimeFigureOut">
              <a:rPr lang="en-US" smtClean="0"/>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04376-6BF0-45A0-9671-490183820AFF}" type="slidenum">
              <a:rPr lang="en-US" smtClean="0"/>
              <a:t>‹#›</a:t>
            </a:fld>
            <a:endParaRPr lang="en-US"/>
          </a:p>
        </p:txBody>
      </p:sp>
    </p:spTree>
    <p:extLst>
      <p:ext uri="{BB962C8B-B14F-4D97-AF65-F5344CB8AC3E}">
        <p14:creationId xmlns:p14="http://schemas.microsoft.com/office/powerpoint/2010/main" val="387519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5A2BBF-8E74-4975-AFAF-7433F0A2D1A9}" type="datetimeFigureOut">
              <a:rPr lang="en-US" smtClean="0"/>
              <a:t>8/22/2022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2204376-6BF0-45A0-9671-490183820AFF}" type="slidenum">
              <a:rPr lang="en-US" smtClean="0"/>
              <a:t>‹#›</a:t>
            </a:fld>
            <a:endParaRPr lang="en-US"/>
          </a:p>
        </p:txBody>
      </p:sp>
    </p:spTree>
    <p:extLst>
      <p:ext uri="{BB962C8B-B14F-4D97-AF65-F5344CB8AC3E}">
        <p14:creationId xmlns:p14="http://schemas.microsoft.com/office/powerpoint/2010/main" val="156797586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onevillashoa.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pitalhomes.com/warran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reserveatbradfordparkho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54112" y="2141381"/>
            <a:ext cx="8989888" cy="2646376"/>
          </a:xfrm>
        </p:spPr>
        <p:txBody>
          <a:bodyPr>
            <a:noAutofit/>
          </a:bodyPr>
          <a:lstStyle/>
          <a:p>
            <a:pPr eaLnBrk="1" hangingPunct="1"/>
            <a:r>
              <a:rPr lang="en-US" sz="4400" dirty="0"/>
              <a:t> </a:t>
            </a:r>
            <a:br>
              <a:rPr lang="en-US" sz="4400" dirty="0"/>
            </a:br>
            <a:r>
              <a:rPr lang="en-US" sz="4800" dirty="0"/>
              <a:t>The Reserve at Bradford Park</a:t>
            </a:r>
            <a:br>
              <a:rPr lang="en-US" sz="2400" dirty="0"/>
            </a:br>
            <a:br>
              <a:rPr lang="en-US" sz="2400" dirty="0"/>
            </a:br>
            <a:r>
              <a:rPr lang="en-US" sz="3600" dirty="0"/>
              <a:t>Homeowners’ Association </a:t>
            </a:r>
            <a:br>
              <a:rPr lang="en-US" sz="3600" dirty="0"/>
            </a:br>
            <a:r>
              <a:rPr lang="en-US" sz="3600" dirty="0"/>
              <a:t>2022 Annual Meeting</a:t>
            </a:r>
            <a:endParaRPr lang="en-US" sz="2400" dirty="0"/>
          </a:p>
        </p:txBody>
      </p:sp>
      <p:sp>
        <p:nvSpPr>
          <p:cNvPr id="4099" name="Text Box 5"/>
          <p:cNvSpPr txBox="1">
            <a:spLocks noChangeArrowheads="1"/>
          </p:cNvSpPr>
          <p:nvPr/>
        </p:nvSpPr>
        <p:spPr bwMode="auto">
          <a:xfrm>
            <a:off x="4934415" y="5374888"/>
            <a:ext cx="2996966" cy="758282"/>
          </a:xfrm>
          <a:prstGeom prst="rect">
            <a:avLst/>
          </a:prstGeom>
        </p:spPr>
        <p:txBody>
          <a:bodyPr>
            <a:normAutofit/>
          </a:bodyPr>
          <a:lstStyle/>
          <a:p>
            <a:pPr algn="r">
              <a:spcAft>
                <a:spcPct val="15000"/>
              </a:spcAft>
              <a:buClr>
                <a:schemeClr val="tx1"/>
              </a:buClr>
              <a:buFont typeface="Times" pitchFamily="18" charset="0"/>
              <a:buNone/>
              <a:tabLst>
                <a:tab pos="914400" algn="l"/>
                <a:tab pos="7315200" algn="r"/>
              </a:tabLst>
            </a:pPr>
            <a:r>
              <a:rPr lang="en-US" b="1"/>
              <a:t>August 24</a:t>
            </a:r>
            <a:r>
              <a:rPr lang="en-US" b="1" baseline="30000"/>
              <a:t>th</a:t>
            </a:r>
            <a:r>
              <a:rPr lang="en-US" b="1"/>
              <a:t>, 2022</a:t>
            </a:r>
            <a:endParaRPr lang="en-US" b="1" dirty="0"/>
          </a:p>
        </p:txBody>
      </p:sp>
    </p:spTree>
  </p:cSld>
  <p:clrMapOvr>
    <a:masterClrMapping/>
  </p:clrMapOvr>
  <p:transition advTm="133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p:txBody>
          <a:bodyPr/>
          <a:lstStyle/>
          <a:p>
            <a:pPr algn="ctr"/>
            <a:r>
              <a:rPr lang="en-US" u="sng" dirty="0"/>
              <a:t>3</a:t>
            </a:r>
            <a:r>
              <a:rPr lang="en-US" u="sng" baseline="30000" dirty="0"/>
              <a:t>rd</a:t>
            </a:r>
            <a:r>
              <a:rPr lang="en-US" u="sng" dirty="0"/>
              <a:t> Party HOA Manager</a:t>
            </a:r>
            <a:r>
              <a:rPr lang="en-US" dirty="0"/>
              <a:t> </a:t>
            </a:r>
            <a:br>
              <a:rPr lang="en-US" dirty="0"/>
            </a:br>
            <a:r>
              <a:rPr lang="en-US" sz="3600" i="1" dirty="0"/>
              <a:t>Roles &amp; Responsibilities</a:t>
            </a:r>
            <a:endParaRPr lang="en-US" dirty="0"/>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599587" y="1976725"/>
            <a:ext cx="7342337" cy="4195481"/>
          </a:xfrm>
        </p:spPr>
        <p:txBody>
          <a:bodyPr>
            <a:normAutofit fontScale="85000" lnSpcReduction="20000"/>
          </a:bodyPr>
          <a:lstStyle/>
          <a:p>
            <a:pPr marL="400044" indent="-342900">
              <a:spcAft>
                <a:spcPct val="50000"/>
              </a:spcAft>
              <a:buClr>
                <a:schemeClr val="accent2"/>
              </a:buClr>
              <a:buFont typeface="Courier New" panose="02070309020205020404" pitchFamily="49" charset="0"/>
              <a:buChar char="o"/>
            </a:pPr>
            <a:r>
              <a:rPr lang="en-US" sz="2200" dirty="0"/>
              <a:t>The HOA Board has previously chosen to hire a 3</a:t>
            </a:r>
            <a:r>
              <a:rPr lang="en-US" sz="2200" baseline="30000" dirty="0"/>
              <a:t>rd</a:t>
            </a:r>
            <a:r>
              <a:rPr lang="en-US" sz="2200" dirty="0"/>
              <a:t> party company (HOA Administrators) to serve as a point of contact for Homeowners and an execution arm for the Board. </a:t>
            </a:r>
          </a:p>
          <a:p>
            <a:pPr marL="400044" indent="-342900">
              <a:spcAft>
                <a:spcPct val="50000"/>
              </a:spcAft>
              <a:buClr>
                <a:schemeClr val="accent2"/>
              </a:buClr>
              <a:buFont typeface="Courier New" panose="02070309020205020404" pitchFamily="49" charset="0"/>
              <a:buChar char="o"/>
            </a:pPr>
            <a:r>
              <a:rPr lang="en-US" sz="2200" dirty="0"/>
              <a:t>HOA Administrators is responsible for:</a:t>
            </a:r>
            <a:endParaRPr lang="en-US" dirty="0"/>
          </a:p>
          <a:p>
            <a:pPr marL="800100" lvl="1" indent="-342900">
              <a:spcAft>
                <a:spcPct val="50000"/>
              </a:spcAft>
              <a:buClr>
                <a:schemeClr val="accent2"/>
              </a:buClr>
              <a:buFont typeface="Courier New" panose="02070309020205020404" pitchFamily="49" charset="0"/>
              <a:buChar char="o"/>
            </a:pPr>
            <a:r>
              <a:rPr lang="en-US" sz="2000" dirty="0"/>
              <a:t>Financial and Accounting Services</a:t>
            </a:r>
          </a:p>
          <a:p>
            <a:pPr marL="800100" lvl="1" indent="-342900">
              <a:spcAft>
                <a:spcPct val="50000"/>
              </a:spcAft>
              <a:buClr>
                <a:schemeClr val="accent2"/>
              </a:buClr>
              <a:buFont typeface="Courier New" panose="02070309020205020404" pitchFamily="49" charset="0"/>
              <a:buChar char="o"/>
            </a:pPr>
            <a:r>
              <a:rPr lang="en-US" sz="2000" dirty="0"/>
              <a:t>Administrative Services</a:t>
            </a:r>
          </a:p>
          <a:p>
            <a:pPr marL="800100" lvl="1" indent="-342900">
              <a:spcAft>
                <a:spcPct val="50000"/>
              </a:spcAft>
              <a:buClr>
                <a:schemeClr val="accent2"/>
              </a:buClr>
              <a:buFont typeface="Courier New" panose="02070309020205020404" pitchFamily="49" charset="0"/>
              <a:buChar char="o"/>
            </a:pPr>
            <a:r>
              <a:rPr lang="en-US" sz="2000" dirty="0"/>
              <a:t>Property and Community Management</a:t>
            </a:r>
          </a:p>
          <a:p>
            <a:pPr marL="800100" lvl="1" indent="-342900">
              <a:spcAft>
                <a:spcPct val="50000"/>
              </a:spcAft>
              <a:buClr>
                <a:schemeClr val="accent2"/>
              </a:buClr>
              <a:buFont typeface="Courier New" panose="02070309020205020404" pitchFamily="49" charset="0"/>
              <a:buChar char="o"/>
            </a:pPr>
            <a:r>
              <a:rPr lang="en-US" sz="2000" dirty="0"/>
              <a:t>Covenant Supervision and Violation Management</a:t>
            </a:r>
          </a:p>
          <a:p>
            <a:pPr marL="800100" lvl="1" indent="-342900">
              <a:spcAft>
                <a:spcPct val="50000"/>
              </a:spcAft>
              <a:buClr>
                <a:schemeClr val="accent2"/>
              </a:buClr>
              <a:buFont typeface="Courier New" panose="02070309020205020404" pitchFamily="49" charset="0"/>
              <a:buChar char="o"/>
            </a:pPr>
            <a:r>
              <a:rPr lang="en-US" sz="2000" dirty="0"/>
              <a:t>Point of Contact for Homeowners</a:t>
            </a:r>
          </a:p>
          <a:p>
            <a:pPr marL="400044" indent="-342900">
              <a:spcAft>
                <a:spcPct val="50000"/>
              </a:spcAft>
              <a:buClr>
                <a:schemeClr val="accent2"/>
              </a:buClr>
              <a:buFont typeface="Courier New" panose="02070309020205020404" pitchFamily="49" charset="0"/>
              <a:buChar char="o"/>
            </a:pPr>
            <a:endParaRPr lang="en-US" sz="2200" dirty="0"/>
          </a:p>
        </p:txBody>
      </p:sp>
      <p:sp>
        <p:nvSpPr>
          <p:cNvPr id="4" name="TextBox 3">
            <a:extLst>
              <a:ext uri="{FF2B5EF4-FFF2-40B4-BE49-F238E27FC236}">
                <a16:creationId xmlns:a16="http://schemas.microsoft.com/office/drawing/2014/main" id="{1A151647-26C4-A3E4-5F81-79DFF437ACCF}"/>
              </a:ext>
            </a:extLst>
          </p:cNvPr>
          <p:cNvSpPr txBox="1"/>
          <p:nvPr/>
        </p:nvSpPr>
        <p:spPr>
          <a:xfrm>
            <a:off x="599587" y="6295683"/>
            <a:ext cx="7713140" cy="338554"/>
          </a:xfrm>
          <a:prstGeom prst="rect">
            <a:avLst/>
          </a:prstGeom>
          <a:solidFill>
            <a:srgbClr val="FFC000"/>
          </a:solidFill>
        </p:spPr>
        <p:txBody>
          <a:bodyPr wrap="square" rtlCol="0">
            <a:spAutoFit/>
          </a:bodyPr>
          <a:lstStyle/>
          <a:p>
            <a:pPr algn="ctr"/>
            <a:r>
              <a:rPr lang="en-US" sz="1600" dirty="0">
                <a:solidFill>
                  <a:srgbClr val="002060"/>
                </a:solidFill>
              </a:rPr>
              <a:t>HOA Administrators contract will end when 2022 activities are completed</a:t>
            </a:r>
          </a:p>
        </p:txBody>
      </p:sp>
    </p:spTree>
    <p:extLst>
      <p:ext uri="{BB962C8B-B14F-4D97-AF65-F5344CB8AC3E}">
        <p14:creationId xmlns:p14="http://schemas.microsoft.com/office/powerpoint/2010/main" val="332418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a:xfrm>
            <a:off x="484710" y="452718"/>
            <a:ext cx="7724342" cy="929042"/>
          </a:xfrm>
        </p:spPr>
        <p:txBody>
          <a:bodyPr>
            <a:noAutofit/>
          </a:bodyPr>
          <a:lstStyle/>
          <a:p>
            <a:pPr algn="ctr"/>
            <a:r>
              <a:rPr lang="en-US" dirty="0"/>
              <a:t>Homeowner Correspondence</a:t>
            </a:r>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205483" y="2027433"/>
            <a:ext cx="8763856" cy="4724406"/>
          </a:xfrm>
        </p:spPr>
        <p:txBody>
          <a:bodyPr>
            <a:normAutofit lnSpcReduction="10000"/>
          </a:bodyPr>
          <a:lstStyle/>
          <a:p>
            <a:pPr marL="400044" indent="-342900">
              <a:spcAft>
                <a:spcPct val="50000"/>
              </a:spcAft>
              <a:buClr>
                <a:schemeClr val="accent2"/>
              </a:buClr>
              <a:buFont typeface="Courier New" panose="02070309020205020404" pitchFamily="49" charset="0"/>
              <a:buChar char="o"/>
            </a:pPr>
            <a:r>
              <a:rPr lang="en-US" sz="1800" dirty="0"/>
              <a:t>When the Board needs to communicate to the Homeowners at large, </a:t>
            </a:r>
            <a:br>
              <a:rPr lang="en-US" sz="1800" dirty="0"/>
            </a:br>
            <a:r>
              <a:rPr lang="en-US" sz="1800" b="1" dirty="0"/>
              <a:t>it will be via one of three ways</a:t>
            </a:r>
            <a:r>
              <a:rPr lang="en-US" sz="1800" dirty="0"/>
              <a:t>:</a:t>
            </a:r>
          </a:p>
          <a:p>
            <a:pPr marL="914400" lvl="1" indent="-457200">
              <a:spcAft>
                <a:spcPct val="50000"/>
              </a:spcAft>
              <a:buClr>
                <a:schemeClr val="accent2"/>
              </a:buClr>
              <a:buAutoNum type="arabicParenR"/>
            </a:pPr>
            <a:r>
              <a:rPr lang="en-US" dirty="0"/>
              <a:t>Sent </a:t>
            </a:r>
            <a:r>
              <a:rPr lang="en-US" b="1" dirty="0"/>
              <a:t>Electronically via the HOA Website </a:t>
            </a:r>
            <a:r>
              <a:rPr lang="en-US" dirty="0"/>
              <a:t>(ex: Community Announcements)</a:t>
            </a:r>
          </a:p>
          <a:p>
            <a:pPr marL="914400" lvl="1" indent="-457200">
              <a:spcAft>
                <a:spcPct val="50000"/>
              </a:spcAft>
              <a:buClr>
                <a:schemeClr val="accent2"/>
              </a:buClr>
              <a:buAutoNum type="arabicParenR"/>
            </a:pPr>
            <a:r>
              <a:rPr lang="en-US" dirty="0"/>
              <a:t>Sent </a:t>
            </a:r>
            <a:r>
              <a:rPr lang="en-US" b="1" dirty="0"/>
              <a:t>Electronically via Email</a:t>
            </a:r>
            <a:r>
              <a:rPr lang="en-US" dirty="0"/>
              <a:t> (ex: Arch Committee Applications)</a:t>
            </a:r>
          </a:p>
          <a:p>
            <a:pPr marL="914400" lvl="1" indent="-457200">
              <a:spcAft>
                <a:spcPct val="50000"/>
              </a:spcAft>
              <a:buClr>
                <a:schemeClr val="accent2"/>
              </a:buClr>
              <a:buAutoNum type="arabicParenR"/>
            </a:pPr>
            <a:r>
              <a:rPr lang="en-US" dirty="0"/>
              <a:t>Sent </a:t>
            </a:r>
            <a:r>
              <a:rPr lang="en-US" b="1" dirty="0"/>
              <a:t>“Snail Mail” via USPS</a:t>
            </a:r>
            <a:r>
              <a:rPr lang="en-US" dirty="0"/>
              <a:t> (ex: Annual Dues or Meeting Notices)</a:t>
            </a:r>
          </a:p>
          <a:p>
            <a:pPr marL="400044" indent="-342900">
              <a:spcAft>
                <a:spcPct val="50000"/>
              </a:spcAft>
              <a:buClr>
                <a:schemeClr val="accent2"/>
              </a:buClr>
              <a:buFont typeface="Courier New" panose="02070309020205020404" pitchFamily="49" charset="0"/>
              <a:buChar char="o"/>
            </a:pPr>
            <a:r>
              <a:rPr lang="en-US" sz="1800" b="1" dirty="0"/>
              <a:t>The Bradford Park HOA Website is: </a:t>
            </a:r>
            <a:r>
              <a:rPr lang="en-US" sz="1800" dirty="0">
                <a:solidFill>
                  <a:srgbClr val="FFFF00"/>
                </a:solidFill>
                <a:hlinkClick r:id="rId2">
                  <a:extLst>
                    <a:ext uri="{A12FA001-AC4F-418D-AE19-62706E023703}">
                      <ahyp:hlinkClr xmlns:ahyp="http://schemas.microsoft.com/office/drawing/2018/hyperlinkcolor" val="tx"/>
                    </a:ext>
                  </a:extLst>
                </a:hlinkClick>
              </a:rPr>
              <a:t>www.ReserveAtBradfordParkHOA.com</a:t>
            </a:r>
            <a:endParaRPr lang="en-US" sz="1800" dirty="0">
              <a:solidFill>
                <a:srgbClr val="FFFF00"/>
              </a:solidFill>
            </a:endParaRPr>
          </a:p>
          <a:p>
            <a:pPr marL="800100" lvl="1" indent="-342900">
              <a:spcAft>
                <a:spcPct val="50000"/>
              </a:spcAft>
              <a:buClr>
                <a:schemeClr val="accent2"/>
              </a:buClr>
              <a:buFont typeface="Courier New" panose="02070309020205020404" pitchFamily="49" charset="0"/>
              <a:buChar char="o"/>
            </a:pPr>
            <a:r>
              <a:rPr lang="en-US" dirty="0"/>
              <a:t>The website is a resource for Community information, Utilities contacts, and HOA documents (DOD, CCR’s, Financials) </a:t>
            </a:r>
          </a:p>
          <a:p>
            <a:pPr marL="800100" lvl="1" indent="-342900">
              <a:spcAft>
                <a:spcPct val="50000"/>
              </a:spcAft>
              <a:buClr>
                <a:schemeClr val="accent2"/>
              </a:buClr>
              <a:buFont typeface="Courier New" panose="02070309020205020404" pitchFamily="49" charset="0"/>
              <a:buChar char="o"/>
            </a:pPr>
            <a:r>
              <a:rPr lang="en-US" dirty="0"/>
              <a:t>It also has a Community Message Board for neighbors to ask questions, post notices, or make announcements</a:t>
            </a:r>
            <a:endParaRPr lang="en-US" i="1" dirty="0"/>
          </a:p>
          <a:p>
            <a:pPr>
              <a:buFont typeface="Courier New" panose="02070309020205020404" pitchFamily="49" charset="0"/>
              <a:buChar char="o"/>
            </a:pPr>
            <a:endParaRPr lang="en-US" sz="1800" dirty="0"/>
          </a:p>
        </p:txBody>
      </p:sp>
    </p:spTree>
    <p:extLst>
      <p:ext uri="{BB962C8B-B14F-4D97-AF65-F5344CB8AC3E}">
        <p14:creationId xmlns:p14="http://schemas.microsoft.com/office/powerpoint/2010/main" val="329330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E259-8184-41FB-92F2-3CEC7375F211}"/>
              </a:ext>
            </a:extLst>
          </p:cNvPr>
          <p:cNvSpPr>
            <a:spLocks noGrp="1"/>
          </p:cNvSpPr>
          <p:nvPr>
            <p:ph type="title"/>
          </p:nvPr>
        </p:nvSpPr>
        <p:spPr/>
        <p:txBody>
          <a:bodyPr/>
          <a:lstStyle/>
          <a:p>
            <a:pPr algn="ctr"/>
            <a:r>
              <a:rPr lang="en-US" dirty="0"/>
              <a:t>HOA Website</a:t>
            </a:r>
          </a:p>
        </p:txBody>
      </p:sp>
      <p:sp>
        <p:nvSpPr>
          <p:cNvPr id="3" name="Content Placeholder 2">
            <a:extLst>
              <a:ext uri="{FF2B5EF4-FFF2-40B4-BE49-F238E27FC236}">
                <a16:creationId xmlns:a16="http://schemas.microsoft.com/office/drawing/2014/main" id="{13221E8A-DC16-4ACF-9100-FD90A53B0EAB}"/>
              </a:ext>
            </a:extLst>
          </p:cNvPr>
          <p:cNvSpPr>
            <a:spLocks noGrp="1"/>
          </p:cNvSpPr>
          <p:nvPr>
            <p:ph idx="1"/>
          </p:nvPr>
        </p:nvSpPr>
        <p:spPr>
          <a:xfrm>
            <a:off x="1216173" y="1331259"/>
            <a:ext cx="6711654" cy="3014237"/>
          </a:xfrm>
        </p:spPr>
        <p:txBody>
          <a:bodyPr>
            <a:normAutofit/>
          </a:bodyPr>
          <a:lstStyle/>
          <a:p>
            <a:pPr marL="400044" indent="-342900">
              <a:spcAft>
                <a:spcPct val="50000"/>
              </a:spcAft>
              <a:buClr>
                <a:schemeClr val="accent2"/>
              </a:buClr>
            </a:pPr>
            <a:r>
              <a:rPr lang="en-US" sz="2400" dirty="0">
                <a:solidFill>
                  <a:schemeClr val="accent4">
                    <a:lumMod val="60000"/>
                    <a:lumOff val="40000"/>
                  </a:schemeClr>
                </a:solidFill>
              </a:rPr>
              <a:t>www.ReserveAtBradfordParkHOA.com</a:t>
            </a:r>
            <a:endParaRPr lang="en-US" sz="2400" dirty="0"/>
          </a:p>
          <a:p>
            <a:pPr marL="400044" indent="-342900">
              <a:spcAft>
                <a:spcPct val="50000"/>
              </a:spcAft>
              <a:buClr>
                <a:schemeClr val="accent2"/>
              </a:buClr>
            </a:pPr>
            <a:r>
              <a:rPr lang="en-US" sz="2200" dirty="0"/>
              <a:t>Has Community information, Utilities Info, HOA documents (DOD, CCR’s, Financials)</a:t>
            </a:r>
          </a:p>
          <a:p>
            <a:pPr marL="400044" indent="-342900">
              <a:spcAft>
                <a:spcPct val="50000"/>
              </a:spcAft>
              <a:buClr>
                <a:schemeClr val="accent2"/>
              </a:buClr>
            </a:pPr>
            <a:r>
              <a:rPr lang="en-US" sz="2200" dirty="0"/>
              <a:t>Will be New HOA Board’s decision to keep</a:t>
            </a:r>
          </a:p>
          <a:p>
            <a:pPr marL="800094" lvl="1" indent="-342900">
              <a:spcAft>
                <a:spcPct val="50000"/>
              </a:spcAft>
              <a:buClr>
                <a:schemeClr val="accent2"/>
              </a:buClr>
            </a:pPr>
            <a:r>
              <a:rPr lang="en-US" sz="2000" dirty="0"/>
              <a:t>NOTE: Website license expires 2/26/2023</a:t>
            </a:r>
          </a:p>
          <a:p>
            <a:pPr marL="400044" indent="-342900">
              <a:spcAft>
                <a:spcPct val="50000"/>
              </a:spcAft>
              <a:buClr>
                <a:schemeClr val="accent2"/>
              </a:buClr>
            </a:pPr>
            <a:endParaRPr lang="en-US" sz="2200" dirty="0"/>
          </a:p>
          <a:p>
            <a:pPr marL="57144" indent="0">
              <a:spcAft>
                <a:spcPct val="50000"/>
              </a:spcAft>
              <a:buClr>
                <a:schemeClr val="accent2"/>
              </a:buClr>
              <a:buNone/>
            </a:pPr>
            <a:endParaRPr lang="en-US" sz="2200" dirty="0"/>
          </a:p>
          <a:p>
            <a:endParaRPr lang="en-US" dirty="0"/>
          </a:p>
        </p:txBody>
      </p:sp>
      <p:grpSp>
        <p:nvGrpSpPr>
          <p:cNvPr id="8" name="Group 7">
            <a:extLst>
              <a:ext uri="{FF2B5EF4-FFF2-40B4-BE49-F238E27FC236}">
                <a16:creationId xmlns:a16="http://schemas.microsoft.com/office/drawing/2014/main" id="{C8B11CBD-A813-408F-A000-FDD10ECFBEA2}"/>
              </a:ext>
            </a:extLst>
          </p:cNvPr>
          <p:cNvGrpSpPr/>
          <p:nvPr/>
        </p:nvGrpSpPr>
        <p:grpSpPr>
          <a:xfrm>
            <a:off x="1337212" y="4249145"/>
            <a:ext cx="6469575" cy="2340409"/>
            <a:chOff x="1216173" y="4223978"/>
            <a:chExt cx="6469575" cy="2340409"/>
          </a:xfrm>
        </p:grpSpPr>
        <p:pic>
          <p:nvPicPr>
            <p:cNvPr id="5" name="Picture 4">
              <a:extLst>
                <a:ext uri="{FF2B5EF4-FFF2-40B4-BE49-F238E27FC236}">
                  <a16:creationId xmlns:a16="http://schemas.microsoft.com/office/drawing/2014/main" id="{B7C64968-5D56-495F-80E8-17C32D3889F0}"/>
                </a:ext>
              </a:extLst>
            </p:cNvPr>
            <p:cNvPicPr>
              <a:picLocks noChangeAspect="1"/>
            </p:cNvPicPr>
            <p:nvPr/>
          </p:nvPicPr>
          <p:blipFill>
            <a:blip r:embed="rId2"/>
            <a:stretch>
              <a:fillRect/>
            </a:stretch>
          </p:blipFill>
          <p:spPr>
            <a:xfrm>
              <a:off x="1216173" y="4223978"/>
              <a:ext cx="3030020" cy="2340408"/>
            </a:xfrm>
            <a:prstGeom prst="rect">
              <a:avLst/>
            </a:prstGeom>
          </p:spPr>
        </p:pic>
        <p:pic>
          <p:nvPicPr>
            <p:cNvPr id="7" name="Picture 6">
              <a:extLst>
                <a:ext uri="{FF2B5EF4-FFF2-40B4-BE49-F238E27FC236}">
                  <a16:creationId xmlns:a16="http://schemas.microsoft.com/office/drawing/2014/main" id="{E2B18416-9A56-4759-ACC3-8F685367B463}"/>
                </a:ext>
              </a:extLst>
            </p:cNvPr>
            <p:cNvPicPr>
              <a:picLocks noChangeAspect="1"/>
            </p:cNvPicPr>
            <p:nvPr/>
          </p:nvPicPr>
          <p:blipFill>
            <a:blip r:embed="rId3"/>
            <a:stretch>
              <a:fillRect/>
            </a:stretch>
          </p:blipFill>
          <p:spPr>
            <a:xfrm>
              <a:off x="4664987" y="4223978"/>
              <a:ext cx="3020761" cy="2340409"/>
            </a:xfrm>
            <a:prstGeom prst="rect">
              <a:avLst/>
            </a:prstGeom>
          </p:spPr>
        </p:pic>
      </p:grpSp>
    </p:spTree>
    <p:extLst>
      <p:ext uri="{BB962C8B-B14F-4D97-AF65-F5344CB8AC3E}">
        <p14:creationId xmlns:p14="http://schemas.microsoft.com/office/powerpoint/2010/main" val="385412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1140431"/>
            <a:ext cx="7543800" cy="3184681"/>
          </a:xfrm>
        </p:spPr>
        <p:txBody>
          <a:bodyPr anchor="ctr">
            <a:normAutofit fontScale="90000"/>
          </a:bodyPr>
          <a:lstStyle/>
          <a:p>
            <a:pPr algn="ctr"/>
            <a:r>
              <a:rPr lang="en-US" dirty="0"/>
              <a:t>Covenants, Conditions, &amp; Restrictions (CCR’s)</a:t>
            </a:r>
          </a:p>
        </p:txBody>
      </p:sp>
    </p:spTree>
    <p:extLst>
      <p:ext uri="{BB962C8B-B14F-4D97-AF65-F5344CB8AC3E}">
        <p14:creationId xmlns:p14="http://schemas.microsoft.com/office/powerpoint/2010/main" val="31722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F75C-712A-4E29-900E-E379B448D9D2}"/>
              </a:ext>
            </a:extLst>
          </p:cNvPr>
          <p:cNvSpPr>
            <a:spLocks noGrp="1"/>
          </p:cNvSpPr>
          <p:nvPr>
            <p:ph type="title"/>
          </p:nvPr>
        </p:nvSpPr>
        <p:spPr/>
        <p:txBody>
          <a:bodyPr anchor="ctr">
            <a:normAutofit/>
          </a:bodyPr>
          <a:lstStyle/>
          <a:p>
            <a:pPr algn="ctr"/>
            <a:r>
              <a:rPr lang="en-US" dirty="0"/>
              <a:t>What are HOA Covenants?</a:t>
            </a:r>
          </a:p>
        </p:txBody>
      </p:sp>
      <p:sp>
        <p:nvSpPr>
          <p:cNvPr id="3" name="Content Placeholder 2">
            <a:extLst>
              <a:ext uri="{FF2B5EF4-FFF2-40B4-BE49-F238E27FC236}">
                <a16:creationId xmlns:a16="http://schemas.microsoft.com/office/drawing/2014/main" id="{31493591-24E9-4D31-8A3E-ABC518742BD9}"/>
              </a:ext>
            </a:extLst>
          </p:cNvPr>
          <p:cNvSpPr>
            <a:spLocks noGrp="1"/>
          </p:cNvSpPr>
          <p:nvPr>
            <p:ph idx="1"/>
          </p:nvPr>
        </p:nvSpPr>
        <p:spPr>
          <a:xfrm>
            <a:off x="1" y="1981872"/>
            <a:ext cx="9051532" cy="4423410"/>
          </a:xfrm>
        </p:spPr>
        <p:txBody>
          <a:bodyPr>
            <a:normAutofit lnSpcReduction="10000"/>
          </a:bodyPr>
          <a:lstStyle/>
          <a:p>
            <a:pPr marL="723900" lvl="1" indent="-381000">
              <a:lnSpc>
                <a:spcPct val="125000"/>
              </a:lnSpc>
              <a:spcBef>
                <a:spcPct val="25000"/>
              </a:spcBef>
              <a:buClr>
                <a:schemeClr val="accent2"/>
              </a:buClr>
            </a:pPr>
            <a:r>
              <a:rPr lang="en-US" sz="2000" dirty="0"/>
              <a:t>HOA Covenants are in place for the purpose of enhancing and protecting the value, desirability, and attractiveness of the Community as a whole and enhancing the quality </a:t>
            </a:r>
            <a:br>
              <a:rPr lang="en-US" sz="2000" dirty="0"/>
            </a:br>
            <a:r>
              <a:rPr lang="en-US" sz="2000" dirty="0"/>
              <a:t>of life within the Community</a:t>
            </a:r>
          </a:p>
          <a:p>
            <a:pPr marL="723900" lvl="1" indent="-381000">
              <a:lnSpc>
                <a:spcPct val="125000"/>
              </a:lnSpc>
              <a:spcBef>
                <a:spcPct val="25000"/>
              </a:spcBef>
              <a:buClr>
                <a:schemeClr val="accent2"/>
              </a:buClr>
            </a:pPr>
            <a:r>
              <a:rPr lang="en-US" sz="2000" dirty="0"/>
              <a:t>They specify Community rules and dictate requirements for Common Area Maintenance (CAM), among other things</a:t>
            </a:r>
          </a:p>
          <a:p>
            <a:pPr marL="723900" lvl="1" indent="-381000">
              <a:lnSpc>
                <a:spcPct val="125000"/>
              </a:lnSpc>
              <a:spcBef>
                <a:spcPct val="25000"/>
              </a:spcBef>
              <a:buClr>
                <a:schemeClr val="accent2"/>
              </a:buClr>
            </a:pPr>
            <a:r>
              <a:rPr lang="en-US" sz="2000" dirty="0"/>
              <a:t>The Covenants, Conditions, &amp; Restrictions (CCR;s) are filed with Tulsa County and are available on the HOA Website</a:t>
            </a:r>
          </a:p>
          <a:p>
            <a:pPr marL="723900" lvl="1" indent="-381000">
              <a:lnSpc>
                <a:spcPct val="125000"/>
              </a:lnSpc>
              <a:spcBef>
                <a:spcPct val="25000"/>
              </a:spcBef>
              <a:buClr>
                <a:schemeClr val="accent2"/>
              </a:buClr>
            </a:pPr>
            <a:r>
              <a:rPr lang="en-US" sz="2000" dirty="0"/>
              <a:t>Ultimately, they are in place to support the individual Homeowners’ quiet enjoyment of their home and to preserve the financial investment for each member of the Community </a:t>
            </a:r>
          </a:p>
        </p:txBody>
      </p:sp>
    </p:spTree>
    <p:extLst>
      <p:ext uri="{BB962C8B-B14F-4D97-AF65-F5344CB8AC3E}">
        <p14:creationId xmlns:p14="http://schemas.microsoft.com/office/powerpoint/2010/main" val="17817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D5D8-B7B6-4216-8E46-F6FC06CCCADC}"/>
              </a:ext>
            </a:extLst>
          </p:cNvPr>
          <p:cNvSpPr>
            <a:spLocks noGrp="1"/>
          </p:cNvSpPr>
          <p:nvPr>
            <p:ph type="title"/>
          </p:nvPr>
        </p:nvSpPr>
        <p:spPr/>
        <p:txBody>
          <a:bodyPr anchor="ctr"/>
          <a:lstStyle/>
          <a:p>
            <a:pPr algn="ctr"/>
            <a:r>
              <a:rPr lang="en-US" dirty="0"/>
              <a:t>What is the HOA Board entrusted to do?</a:t>
            </a:r>
          </a:p>
        </p:txBody>
      </p:sp>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384126" y="1939563"/>
            <a:ext cx="7982634" cy="4195481"/>
          </a:xfrm>
        </p:spPr>
        <p:txBody>
          <a:bodyPr>
            <a:normAutofit/>
          </a:bodyPr>
          <a:lstStyle/>
          <a:p>
            <a:pPr marL="723900" lvl="1" indent="-381000">
              <a:lnSpc>
                <a:spcPct val="125000"/>
              </a:lnSpc>
              <a:spcBef>
                <a:spcPct val="25000"/>
              </a:spcBef>
              <a:buClr>
                <a:schemeClr val="accent2"/>
              </a:buClr>
            </a:pPr>
            <a:r>
              <a:rPr lang="en-US" sz="2400" dirty="0">
                <a:latin typeface="Calibri (Body)"/>
              </a:rPr>
              <a:t>Maintain the Common Areas</a:t>
            </a:r>
          </a:p>
          <a:p>
            <a:pPr marL="723900" lvl="1" indent="-381000">
              <a:lnSpc>
                <a:spcPct val="125000"/>
              </a:lnSpc>
              <a:spcBef>
                <a:spcPct val="25000"/>
              </a:spcBef>
              <a:buClr>
                <a:schemeClr val="accent2"/>
              </a:buClr>
            </a:pPr>
            <a:r>
              <a:rPr lang="en-US" sz="2400" dirty="0">
                <a:latin typeface="Calibri (Body)"/>
              </a:rPr>
              <a:t>Hold all Homeowners to the same set of rules (CCR’s)</a:t>
            </a:r>
          </a:p>
          <a:p>
            <a:pPr marL="723900" lvl="1" indent="-381000">
              <a:lnSpc>
                <a:spcPct val="125000"/>
              </a:lnSpc>
              <a:spcBef>
                <a:spcPct val="25000"/>
              </a:spcBef>
              <a:buClr>
                <a:schemeClr val="accent2"/>
              </a:buClr>
            </a:pPr>
            <a:r>
              <a:rPr lang="en-US" sz="2400" dirty="0">
                <a:latin typeface="Calibri (Body)"/>
              </a:rPr>
              <a:t>Communicate with Homeowners and the Municipality (as needed)</a:t>
            </a:r>
          </a:p>
          <a:p>
            <a:endParaRPr lang="en-US" sz="2400" dirty="0">
              <a:latin typeface="Calibri (Body)"/>
            </a:endParaRPr>
          </a:p>
        </p:txBody>
      </p:sp>
    </p:spTree>
    <p:extLst>
      <p:ext uri="{BB962C8B-B14F-4D97-AF65-F5344CB8AC3E}">
        <p14:creationId xmlns:p14="http://schemas.microsoft.com/office/powerpoint/2010/main" val="37937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Common Issues NOT covered by Bradford Park CCR’s: </a:t>
            </a:r>
          </a:p>
          <a:p>
            <a:pPr marL="1123958" lvl="2" indent="-381000">
              <a:lnSpc>
                <a:spcPct val="125000"/>
              </a:lnSpc>
              <a:spcBef>
                <a:spcPct val="25000"/>
              </a:spcBef>
              <a:buClr>
                <a:schemeClr val="accent2"/>
              </a:buClr>
            </a:pPr>
            <a:r>
              <a:rPr lang="en-US" sz="2400" dirty="0"/>
              <a:t>Speeding vehicles</a:t>
            </a:r>
          </a:p>
          <a:p>
            <a:pPr marL="1123958" lvl="2" indent="-381000">
              <a:lnSpc>
                <a:spcPct val="125000"/>
              </a:lnSpc>
              <a:spcBef>
                <a:spcPct val="25000"/>
              </a:spcBef>
              <a:buClr>
                <a:schemeClr val="accent2"/>
              </a:buClr>
            </a:pPr>
            <a:r>
              <a:rPr lang="en-US" sz="2400" dirty="0"/>
              <a:t>Construction traffic/parking</a:t>
            </a:r>
          </a:p>
          <a:p>
            <a:pPr marL="1123958" lvl="2" indent="-381000">
              <a:lnSpc>
                <a:spcPct val="125000"/>
              </a:lnSpc>
              <a:spcBef>
                <a:spcPct val="25000"/>
              </a:spcBef>
              <a:buClr>
                <a:schemeClr val="accent2"/>
              </a:buClr>
            </a:pPr>
            <a:r>
              <a:rPr lang="en-US" sz="2400" dirty="0"/>
              <a:t>Neighborhood roads and road maintenance</a:t>
            </a:r>
          </a:p>
          <a:p>
            <a:pPr marL="1123958" lvl="2" indent="-381000">
              <a:lnSpc>
                <a:spcPct val="125000"/>
              </a:lnSpc>
              <a:spcBef>
                <a:spcPct val="25000"/>
              </a:spcBef>
              <a:buClr>
                <a:schemeClr val="accent2"/>
              </a:buClr>
            </a:pPr>
            <a:r>
              <a:rPr lang="en-US" sz="2400" dirty="0"/>
              <a:t>Police or Legal matters</a:t>
            </a:r>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422910" y="477104"/>
            <a:ext cx="7543800" cy="1450757"/>
          </a:xfrm>
        </p:spPr>
        <p:txBody>
          <a:bodyPr anchor="ctr">
            <a:normAutofit fontScale="90000"/>
          </a:bodyPr>
          <a:lstStyle/>
          <a:p>
            <a:pPr algn="ctr"/>
            <a:r>
              <a:rPr lang="en-US" dirty="0"/>
              <a:t>What is NOT within the scope </a:t>
            </a:r>
            <a:br>
              <a:rPr lang="en-US" dirty="0"/>
            </a:br>
            <a:r>
              <a:rPr lang="en-US" dirty="0"/>
              <a:t>of the HOA Board?</a:t>
            </a:r>
          </a:p>
        </p:txBody>
      </p:sp>
    </p:spTree>
    <p:extLst>
      <p:ext uri="{BB962C8B-B14F-4D97-AF65-F5344CB8AC3E}">
        <p14:creationId xmlns:p14="http://schemas.microsoft.com/office/powerpoint/2010/main" val="127269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3133618"/>
            <a:ext cx="7543800" cy="1191494"/>
          </a:xfrm>
        </p:spPr>
        <p:txBody>
          <a:bodyPr anchor="ctr">
            <a:normAutofit/>
          </a:bodyPr>
          <a:lstStyle/>
          <a:p>
            <a:pPr algn="ctr"/>
            <a:r>
              <a:rPr lang="en-US" dirty="0"/>
              <a:t>Financials</a:t>
            </a:r>
          </a:p>
        </p:txBody>
      </p:sp>
    </p:spTree>
    <p:extLst>
      <p:ext uri="{BB962C8B-B14F-4D97-AF65-F5344CB8AC3E}">
        <p14:creationId xmlns:p14="http://schemas.microsoft.com/office/powerpoint/2010/main" val="2366373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58FF-2E91-489B-8A1B-BB18795D0854}"/>
              </a:ext>
            </a:extLst>
          </p:cNvPr>
          <p:cNvSpPr>
            <a:spLocks noGrp="1"/>
          </p:cNvSpPr>
          <p:nvPr>
            <p:ph type="title"/>
          </p:nvPr>
        </p:nvSpPr>
        <p:spPr>
          <a:xfrm>
            <a:off x="484710" y="452718"/>
            <a:ext cx="7055380" cy="568214"/>
          </a:xfrm>
        </p:spPr>
        <p:txBody>
          <a:bodyPr/>
          <a:lstStyle/>
          <a:p>
            <a:r>
              <a:rPr lang="en-US" sz="2400" dirty="0"/>
              <a:t>Financial Review – July 31, 2022 Balance Sheet</a:t>
            </a:r>
          </a:p>
        </p:txBody>
      </p:sp>
      <p:sp>
        <p:nvSpPr>
          <p:cNvPr id="3" name="Content Placeholder 2">
            <a:extLst>
              <a:ext uri="{FF2B5EF4-FFF2-40B4-BE49-F238E27FC236}">
                <a16:creationId xmlns:a16="http://schemas.microsoft.com/office/drawing/2014/main" id="{D4DE1EB5-85C8-4242-9FFD-DC76A4E61698}"/>
              </a:ext>
            </a:extLst>
          </p:cNvPr>
          <p:cNvSpPr>
            <a:spLocks noGrp="1"/>
          </p:cNvSpPr>
          <p:nvPr>
            <p:ph idx="1"/>
          </p:nvPr>
        </p:nvSpPr>
        <p:spPr>
          <a:xfrm>
            <a:off x="5900057" y="1698538"/>
            <a:ext cx="2779484" cy="4481853"/>
          </a:xfrm>
        </p:spPr>
        <p:txBody>
          <a:bodyPr>
            <a:normAutofit fontScale="92500" lnSpcReduction="20000"/>
          </a:bodyPr>
          <a:lstStyle/>
          <a:p>
            <a:r>
              <a:rPr lang="en-US" dirty="0"/>
              <a:t>Dedicated HOA bank Account </a:t>
            </a:r>
          </a:p>
          <a:p>
            <a:r>
              <a:rPr lang="en-US" dirty="0"/>
              <a:t>Developer contributed $10k to HOA (seed $)</a:t>
            </a:r>
          </a:p>
          <a:p>
            <a:r>
              <a:rPr lang="en-US" dirty="0"/>
              <a:t>Cash is solid with $~55k in operating acct</a:t>
            </a:r>
          </a:p>
          <a:p>
            <a:r>
              <a:rPr lang="en-US" dirty="0"/>
              <a:t>Receivables are high at ~9k (15 lot owners, 16%).  Improved in August</a:t>
            </a:r>
          </a:p>
          <a:p>
            <a:r>
              <a:rPr lang="en-US" dirty="0"/>
              <a:t>Two Homeowners have Liens placed on their house</a:t>
            </a:r>
          </a:p>
        </p:txBody>
      </p:sp>
      <p:pic>
        <p:nvPicPr>
          <p:cNvPr id="6" name="Picture 5">
            <a:extLst>
              <a:ext uri="{FF2B5EF4-FFF2-40B4-BE49-F238E27FC236}">
                <a16:creationId xmlns:a16="http://schemas.microsoft.com/office/drawing/2014/main" id="{61F554B4-97D9-CB46-6721-336E1E7E8401}"/>
              </a:ext>
            </a:extLst>
          </p:cNvPr>
          <p:cNvPicPr>
            <a:picLocks noChangeAspect="1"/>
          </p:cNvPicPr>
          <p:nvPr/>
        </p:nvPicPr>
        <p:blipFill>
          <a:blip r:embed="rId2"/>
          <a:stretch>
            <a:fillRect/>
          </a:stretch>
        </p:blipFill>
        <p:spPr>
          <a:xfrm>
            <a:off x="113369" y="901187"/>
            <a:ext cx="5677832" cy="5837067"/>
          </a:xfrm>
          <a:prstGeom prst="rect">
            <a:avLst/>
          </a:prstGeom>
        </p:spPr>
      </p:pic>
    </p:spTree>
    <p:extLst>
      <p:ext uri="{BB962C8B-B14F-4D97-AF65-F5344CB8AC3E}">
        <p14:creationId xmlns:p14="http://schemas.microsoft.com/office/powerpoint/2010/main" val="405226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58FF-2E91-489B-8A1B-BB18795D0854}"/>
              </a:ext>
            </a:extLst>
          </p:cNvPr>
          <p:cNvSpPr>
            <a:spLocks noGrp="1"/>
          </p:cNvSpPr>
          <p:nvPr>
            <p:ph type="title"/>
          </p:nvPr>
        </p:nvSpPr>
        <p:spPr>
          <a:xfrm>
            <a:off x="71053" y="355547"/>
            <a:ext cx="7897290" cy="532703"/>
          </a:xfrm>
        </p:spPr>
        <p:txBody>
          <a:bodyPr/>
          <a:lstStyle/>
          <a:p>
            <a:r>
              <a:rPr lang="en-US" sz="2400" dirty="0"/>
              <a:t>HOA 2021 Financials (Income </a:t>
            </a:r>
            <a:r>
              <a:rPr lang="en-US" sz="2400" dirty="0" err="1"/>
              <a:t>Stmt</a:t>
            </a:r>
            <a:r>
              <a:rPr lang="en-US" sz="2400" dirty="0"/>
              <a:t> Thru July, 2022)</a:t>
            </a:r>
          </a:p>
        </p:txBody>
      </p:sp>
      <p:sp>
        <p:nvSpPr>
          <p:cNvPr id="3" name="Content Placeholder 2">
            <a:extLst>
              <a:ext uri="{FF2B5EF4-FFF2-40B4-BE49-F238E27FC236}">
                <a16:creationId xmlns:a16="http://schemas.microsoft.com/office/drawing/2014/main" id="{D4DE1EB5-85C8-4242-9FFD-DC76A4E61698}"/>
              </a:ext>
            </a:extLst>
          </p:cNvPr>
          <p:cNvSpPr>
            <a:spLocks noGrp="1"/>
          </p:cNvSpPr>
          <p:nvPr>
            <p:ph idx="1"/>
          </p:nvPr>
        </p:nvSpPr>
        <p:spPr>
          <a:xfrm>
            <a:off x="5987143" y="1137188"/>
            <a:ext cx="2797627" cy="4893498"/>
          </a:xfrm>
        </p:spPr>
        <p:txBody>
          <a:bodyPr>
            <a:normAutofit/>
          </a:bodyPr>
          <a:lstStyle/>
          <a:p>
            <a:r>
              <a:rPr lang="en-US" sz="1600" dirty="0"/>
              <a:t>7/31/2022: 95 homes </a:t>
            </a:r>
          </a:p>
          <a:p>
            <a:r>
              <a:rPr lang="en-US" sz="1600" dirty="0"/>
              <a:t>2022 Dues were billed in January 2021 ($300)</a:t>
            </a:r>
          </a:p>
          <a:p>
            <a:r>
              <a:rPr lang="en-US" sz="1600" dirty="0"/>
              <a:t>Budget assumes all homeowners pay dues </a:t>
            </a:r>
          </a:p>
          <a:p>
            <a:pPr lvl="1"/>
            <a:r>
              <a:rPr lang="en-US" sz="1400" dirty="0"/>
              <a:t>15 currently outstanding (16%, 3 over one year)</a:t>
            </a:r>
          </a:p>
          <a:p>
            <a:r>
              <a:rPr lang="en-US" sz="1600" dirty="0"/>
              <a:t> ~$1,722 monthly burn rate </a:t>
            </a:r>
          </a:p>
          <a:p>
            <a:r>
              <a:rPr lang="en-US" sz="1600" dirty="0"/>
              <a:t>2022 Financials (June) are on RB HOA Website</a:t>
            </a:r>
          </a:p>
        </p:txBody>
      </p:sp>
      <p:pic>
        <p:nvPicPr>
          <p:cNvPr id="6" name="Picture 5">
            <a:extLst>
              <a:ext uri="{FF2B5EF4-FFF2-40B4-BE49-F238E27FC236}">
                <a16:creationId xmlns:a16="http://schemas.microsoft.com/office/drawing/2014/main" id="{A35DF170-67C5-7C0E-381C-98F2137A9AFF}"/>
              </a:ext>
            </a:extLst>
          </p:cNvPr>
          <p:cNvPicPr>
            <a:picLocks noChangeAspect="1"/>
          </p:cNvPicPr>
          <p:nvPr/>
        </p:nvPicPr>
        <p:blipFill>
          <a:blip r:embed="rId2"/>
          <a:stretch>
            <a:fillRect/>
          </a:stretch>
        </p:blipFill>
        <p:spPr>
          <a:xfrm>
            <a:off x="71052" y="888250"/>
            <a:ext cx="5720147" cy="5895529"/>
          </a:xfrm>
          <a:prstGeom prst="rect">
            <a:avLst/>
          </a:prstGeom>
        </p:spPr>
      </p:pic>
    </p:spTree>
    <p:extLst>
      <p:ext uri="{BB962C8B-B14F-4D97-AF65-F5344CB8AC3E}">
        <p14:creationId xmlns:p14="http://schemas.microsoft.com/office/powerpoint/2010/main" val="362199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BC92-0E47-4BF0-9D75-D8F78F6C02A1}"/>
              </a:ext>
            </a:extLst>
          </p:cNvPr>
          <p:cNvSpPr>
            <a:spLocks noGrp="1"/>
          </p:cNvSpPr>
          <p:nvPr>
            <p:ph type="title"/>
          </p:nvPr>
        </p:nvSpPr>
        <p:spPr>
          <a:xfrm>
            <a:off x="1421465" y="814020"/>
            <a:ext cx="6301070" cy="1020975"/>
          </a:xfrm>
        </p:spPr>
        <p:txBody>
          <a:bodyPr/>
          <a:lstStyle/>
          <a:p>
            <a:pPr algn="ctr"/>
            <a:r>
              <a:rPr lang="en-US" dirty="0"/>
              <a:t>Zoom Meeting</a:t>
            </a:r>
          </a:p>
        </p:txBody>
      </p:sp>
      <p:sp>
        <p:nvSpPr>
          <p:cNvPr id="4" name="Content Placeholder 2">
            <a:extLst>
              <a:ext uri="{FF2B5EF4-FFF2-40B4-BE49-F238E27FC236}">
                <a16:creationId xmlns:a16="http://schemas.microsoft.com/office/drawing/2014/main" id="{F754384E-D6BB-44B3-8B64-031085873E14}"/>
              </a:ext>
            </a:extLst>
          </p:cNvPr>
          <p:cNvSpPr>
            <a:spLocks noGrp="1"/>
          </p:cNvSpPr>
          <p:nvPr>
            <p:ph idx="1"/>
          </p:nvPr>
        </p:nvSpPr>
        <p:spPr>
          <a:xfrm>
            <a:off x="1216173" y="2363644"/>
            <a:ext cx="6711654" cy="4195481"/>
          </a:xfrm>
          <a:noFill/>
        </p:spPr>
        <p:txBody>
          <a:bodyPr>
            <a:normAutofit/>
          </a:bodyPr>
          <a:lstStyle/>
          <a:p>
            <a:pPr marL="0" indent="0" algn="ctr">
              <a:lnSpc>
                <a:spcPct val="90000"/>
              </a:lnSpc>
              <a:buClr>
                <a:schemeClr val="accent2"/>
              </a:buClr>
              <a:buNone/>
            </a:pPr>
            <a:r>
              <a:rPr lang="en-US" sz="4000" dirty="0"/>
              <a:t>Let’s do a quick “Technology Check” to ensure all Bradford Park Residents are able to attend, if so desired.</a:t>
            </a:r>
          </a:p>
        </p:txBody>
      </p:sp>
    </p:spTree>
    <p:extLst>
      <p:ext uri="{BB962C8B-B14F-4D97-AF65-F5344CB8AC3E}">
        <p14:creationId xmlns:p14="http://schemas.microsoft.com/office/powerpoint/2010/main" val="10826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3133618"/>
            <a:ext cx="7543800" cy="1191494"/>
          </a:xfrm>
        </p:spPr>
        <p:txBody>
          <a:bodyPr anchor="ctr">
            <a:normAutofit fontScale="90000"/>
          </a:bodyPr>
          <a:lstStyle/>
          <a:p>
            <a:pPr algn="ctr"/>
            <a:r>
              <a:rPr lang="en-US" dirty="0"/>
              <a:t>Community Activity</a:t>
            </a:r>
          </a:p>
        </p:txBody>
      </p:sp>
    </p:spTree>
    <p:extLst>
      <p:ext uri="{BB962C8B-B14F-4D97-AF65-F5344CB8AC3E}">
        <p14:creationId xmlns:p14="http://schemas.microsoft.com/office/powerpoint/2010/main" val="427773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This is a Community with limited Construction taking place. As such, some construction debris will be present. We appreciate your patience. </a:t>
            </a:r>
          </a:p>
          <a:p>
            <a:pPr marL="723900" lvl="1" indent="-381000">
              <a:lnSpc>
                <a:spcPct val="125000"/>
              </a:lnSpc>
              <a:spcBef>
                <a:spcPct val="25000"/>
              </a:spcBef>
              <a:buClr>
                <a:schemeClr val="accent2"/>
              </a:buClr>
            </a:pPr>
            <a:r>
              <a:rPr lang="en-US" sz="2400" dirty="0"/>
              <a:t>If you have any Construction-related Community issues to report (excessive debris, issues with your home, etc) please report via Capital Homes Warranty website: </a:t>
            </a:r>
            <a:r>
              <a:rPr lang="en-US" sz="24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https://www.capitalhomes.com/warranty</a:t>
            </a:r>
            <a:endParaRPr lang="en-US" sz="2400" dirty="0">
              <a:solidFill>
                <a:schemeClr val="accent4">
                  <a:lumMod val="60000"/>
                  <a:lumOff val="40000"/>
                </a:schemeClr>
              </a:solidFill>
            </a:endParaRPr>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dirty="0"/>
              <a:t>Construction Update</a:t>
            </a:r>
          </a:p>
        </p:txBody>
      </p:sp>
    </p:spTree>
    <p:extLst>
      <p:ext uri="{BB962C8B-B14F-4D97-AF65-F5344CB8AC3E}">
        <p14:creationId xmlns:p14="http://schemas.microsoft.com/office/powerpoint/2010/main" val="251702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Lot 3-3 is to remain open for fire access. This will be deeded over to the HOA</a:t>
            </a:r>
          </a:p>
          <a:p>
            <a:pPr marL="723900" lvl="1" indent="-381000">
              <a:lnSpc>
                <a:spcPct val="125000"/>
              </a:lnSpc>
              <a:spcBef>
                <a:spcPct val="25000"/>
              </a:spcBef>
              <a:buClr>
                <a:schemeClr val="accent2"/>
              </a:buClr>
            </a:pPr>
            <a:r>
              <a:rPr lang="en-US" sz="2400" dirty="0"/>
              <a:t>Bradford Park Lot Holding Company, LLC still owns a handful of lots but has intent to sell them to neighboring homeowners or other builders </a:t>
            </a:r>
            <a:endParaRPr lang="en-US" sz="2400" dirty="0">
              <a:solidFill>
                <a:schemeClr val="accent4">
                  <a:lumMod val="60000"/>
                  <a:lumOff val="40000"/>
                </a:schemeClr>
              </a:solidFill>
            </a:endParaRPr>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dirty="0"/>
              <a:t>Remaining Lots</a:t>
            </a:r>
          </a:p>
        </p:txBody>
      </p:sp>
    </p:spTree>
    <p:extLst>
      <p:ext uri="{BB962C8B-B14F-4D97-AF65-F5344CB8AC3E}">
        <p14:creationId xmlns:p14="http://schemas.microsoft.com/office/powerpoint/2010/main" val="350366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3133618"/>
            <a:ext cx="7543800" cy="1191494"/>
          </a:xfrm>
        </p:spPr>
        <p:txBody>
          <a:bodyPr anchor="ctr">
            <a:normAutofit fontScale="90000"/>
          </a:bodyPr>
          <a:lstStyle/>
          <a:p>
            <a:pPr algn="ctr"/>
            <a:r>
              <a:rPr lang="en-US" dirty="0"/>
              <a:t>New Board Elections</a:t>
            </a:r>
          </a:p>
        </p:txBody>
      </p:sp>
    </p:spTree>
    <p:extLst>
      <p:ext uri="{BB962C8B-B14F-4D97-AF65-F5344CB8AC3E}">
        <p14:creationId xmlns:p14="http://schemas.microsoft.com/office/powerpoint/2010/main" val="73093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580683" y="1496079"/>
            <a:ext cx="7982634" cy="4195481"/>
          </a:xfrm>
        </p:spPr>
        <p:txBody>
          <a:bodyPr>
            <a:normAutofit lnSpcReduction="10000"/>
          </a:bodyPr>
          <a:lstStyle/>
          <a:p>
            <a:pPr marL="342900" lvl="1" indent="0">
              <a:lnSpc>
                <a:spcPct val="125000"/>
              </a:lnSpc>
              <a:spcBef>
                <a:spcPct val="25000"/>
              </a:spcBef>
              <a:buClr>
                <a:schemeClr val="accent2"/>
              </a:buClr>
              <a:buNone/>
            </a:pPr>
            <a:endParaRPr lang="en-US" sz="2400" dirty="0"/>
          </a:p>
          <a:p>
            <a:pPr marL="723900" lvl="1" indent="-381000">
              <a:lnSpc>
                <a:spcPct val="125000"/>
              </a:lnSpc>
              <a:spcBef>
                <a:spcPct val="25000"/>
              </a:spcBef>
              <a:buClr>
                <a:schemeClr val="accent2"/>
              </a:buClr>
            </a:pPr>
            <a:r>
              <a:rPr lang="en-US" sz="2400" dirty="0"/>
              <a:t>Current Board gives brief overview of roles</a:t>
            </a:r>
          </a:p>
          <a:p>
            <a:pPr marL="723900" lvl="1" indent="-381000">
              <a:lnSpc>
                <a:spcPct val="125000"/>
              </a:lnSpc>
              <a:spcBef>
                <a:spcPct val="25000"/>
              </a:spcBef>
              <a:buClr>
                <a:schemeClr val="accent2"/>
              </a:buClr>
            </a:pPr>
            <a:r>
              <a:rPr lang="en-US" sz="2400" dirty="0"/>
              <a:t>Last chance for nominations</a:t>
            </a:r>
          </a:p>
          <a:p>
            <a:pPr marL="723900" lvl="1" indent="-381000">
              <a:lnSpc>
                <a:spcPct val="125000"/>
              </a:lnSpc>
              <a:spcBef>
                <a:spcPct val="25000"/>
              </a:spcBef>
              <a:buClr>
                <a:schemeClr val="accent2"/>
              </a:buClr>
            </a:pPr>
            <a:r>
              <a:rPr lang="en-US" sz="2400" dirty="0"/>
              <a:t>2-min speeches by each candidate</a:t>
            </a:r>
          </a:p>
          <a:p>
            <a:pPr marL="723900" lvl="1" indent="-381000">
              <a:lnSpc>
                <a:spcPct val="125000"/>
              </a:lnSpc>
              <a:spcBef>
                <a:spcPct val="25000"/>
              </a:spcBef>
              <a:buClr>
                <a:schemeClr val="accent2"/>
              </a:buClr>
            </a:pPr>
            <a:r>
              <a:rPr lang="en-US" sz="2400" dirty="0"/>
              <a:t>Voting Period</a:t>
            </a:r>
          </a:p>
          <a:p>
            <a:pPr marL="1123950" lvl="2" indent="-381000">
              <a:lnSpc>
                <a:spcPct val="125000"/>
              </a:lnSpc>
              <a:spcBef>
                <a:spcPct val="25000"/>
              </a:spcBef>
              <a:buClr>
                <a:schemeClr val="accent2"/>
              </a:buClr>
            </a:pPr>
            <a:r>
              <a:rPr lang="en-US" sz="2200" dirty="0"/>
              <a:t>Will be by paper ballot &amp; zoom messaging</a:t>
            </a:r>
          </a:p>
          <a:p>
            <a:pPr marL="1123950" lvl="2" indent="-381000">
              <a:lnSpc>
                <a:spcPct val="125000"/>
              </a:lnSpc>
              <a:spcBef>
                <a:spcPct val="25000"/>
              </a:spcBef>
              <a:buClr>
                <a:schemeClr val="accent2"/>
              </a:buClr>
            </a:pPr>
            <a:r>
              <a:rPr lang="en-US" sz="2200" dirty="0"/>
              <a:t>NOTE: 1 vote per household in good standing</a:t>
            </a:r>
          </a:p>
          <a:p>
            <a:pPr marL="723900" lvl="1" indent="-381000">
              <a:lnSpc>
                <a:spcPct val="125000"/>
              </a:lnSpc>
              <a:spcBef>
                <a:spcPct val="25000"/>
              </a:spcBef>
              <a:buClr>
                <a:schemeClr val="accent2"/>
              </a:buClr>
            </a:pPr>
            <a:r>
              <a:rPr lang="en-US" sz="2400" dirty="0"/>
              <a:t>Winners are declared</a:t>
            </a:r>
          </a:p>
          <a:p>
            <a:pPr marL="723900" lvl="1" indent="-381000">
              <a:lnSpc>
                <a:spcPct val="125000"/>
              </a:lnSpc>
              <a:spcBef>
                <a:spcPct val="25000"/>
              </a:spcBef>
              <a:buClr>
                <a:schemeClr val="accent2"/>
              </a:buClr>
            </a:pPr>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dirty="0"/>
              <a:t>How it works:</a:t>
            </a:r>
          </a:p>
        </p:txBody>
      </p:sp>
    </p:spTree>
    <p:extLst>
      <p:ext uri="{BB962C8B-B14F-4D97-AF65-F5344CB8AC3E}">
        <p14:creationId xmlns:p14="http://schemas.microsoft.com/office/powerpoint/2010/main" val="389230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580683" y="1540467"/>
            <a:ext cx="7982634" cy="4195481"/>
          </a:xfrm>
        </p:spPr>
        <p:txBody>
          <a:bodyPr>
            <a:noAutofit/>
          </a:bodyPr>
          <a:lstStyle/>
          <a:p>
            <a:pPr marL="723900" lvl="1" indent="-381000">
              <a:lnSpc>
                <a:spcPct val="125000"/>
              </a:lnSpc>
              <a:spcBef>
                <a:spcPct val="25000"/>
              </a:spcBef>
              <a:buClr>
                <a:schemeClr val="accent2"/>
              </a:buClr>
            </a:pPr>
            <a:r>
              <a:rPr lang="en-US" sz="2000" dirty="0"/>
              <a:t>Directors to be elected and then self-appoint:</a:t>
            </a:r>
          </a:p>
          <a:p>
            <a:pPr marL="1123950" lvl="2" indent="-381000">
              <a:lnSpc>
                <a:spcPct val="125000"/>
              </a:lnSpc>
              <a:spcBef>
                <a:spcPct val="25000"/>
              </a:spcBef>
              <a:buClr>
                <a:schemeClr val="accent2"/>
              </a:buClr>
            </a:pPr>
            <a:r>
              <a:rPr lang="en-US" sz="2000" dirty="0"/>
              <a:t>President, Treasurer, Secretary, VP</a:t>
            </a:r>
          </a:p>
          <a:p>
            <a:pPr marL="723900" lvl="1" indent="-381000">
              <a:lnSpc>
                <a:spcPct val="125000"/>
              </a:lnSpc>
              <a:spcBef>
                <a:spcPct val="25000"/>
              </a:spcBef>
              <a:buClr>
                <a:schemeClr val="accent2"/>
              </a:buClr>
            </a:pPr>
            <a:r>
              <a:rPr lang="en-US" sz="2000" dirty="0"/>
              <a:t>Scope of New Board:  </a:t>
            </a:r>
          </a:p>
          <a:p>
            <a:pPr marL="1123950" lvl="2" indent="-381000">
              <a:lnSpc>
                <a:spcPct val="125000"/>
              </a:lnSpc>
              <a:spcBef>
                <a:spcPct val="25000"/>
              </a:spcBef>
              <a:buClr>
                <a:schemeClr val="accent2"/>
              </a:buClr>
            </a:pPr>
            <a:r>
              <a:rPr lang="en-US" sz="2000" dirty="0"/>
              <a:t>All aspects we’ve discussed today</a:t>
            </a:r>
          </a:p>
          <a:p>
            <a:pPr marL="1123950" lvl="2" indent="-381000">
              <a:lnSpc>
                <a:spcPct val="125000"/>
              </a:lnSpc>
              <a:spcBef>
                <a:spcPct val="25000"/>
              </a:spcBef>
              <a:buClr>
                <a:schemeClr val="accent2"/>
              </a:buClr>
            </a:pPr>
            <a:r>
              <a:rPr lang="en-US" sz="2000" dirty="0"/>
              <a:t>Financial management</a:t>
            </a:r>
          </a:p>
          <a:p>
            <a:pPr marL="1123950" lvl="2" indent="-381000">
              <a:lnSpc>
                <a:spcPct val="125000"/>
              </a:lnSpc>
              <a:spcBef>
                <a:spcPct val="25000"/>
              </a:spcBef>
              <a:buClr>
                <a:schemeClr val="accent2"/>
              </a:buClr>
            </a:pPr>
            <a:r>
              <a:rPr lang="en-US" sz="2000" dirty="0"/>
              <a:t>CCR administration (Covenants / Architectural Committee</a:t>
            </a:r>
          </a:p>
          <a:p>
            <a:pPr marL="1123950" lvl="2" indent="-381000">
              <a:lnSpc>
                <a:spcPct val="125000"/>
              </a:lnSpc>
              <a:spcBef>
                <a:spcPct val="25000"/>
              </a:spcBef>
              <a:buClr>
                <a:schemeClr val="accent2"/>
              </a:buClr>
            </a:pPr>
            <a:r>
              <a:rPr lang="en-US" sz="2000" dirty="0"/>
              <a:t>Website / Email Administration (if desired)</a:t>
            </a:r>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dirty="0"/>
              <a:t>Roles &amp; Responsibilities</a:t>
            </a:r>
          </a:p>
        </p:txBody>
      </p:sp>
      <p:sp>
        <p:nvSpPr>
          <p:cNvPr id="5" name="TextBox 4">
            <a:extLst>
              <a:ext uri="{FF2B5EF4-FFF2-40B4-BE49-F238E27FC236}">
                <a16:creationId xmlns:a16="http://schemas.microsoft.com/office/drawing/2014/main" id="{1908745E-3E72-253D-503D-5189DEBA7039}"/>
              </a:ext>
            </a:extLst>
          </p:cNvPr>
          <p:cNvSpPr txBox="1"/>
          <p:nvPr/>
        </p:nvSpPr>
        <p:spPr>
          <a:xfrm>
            <a:off x="738290" y="6232842"/>
            <a:ext cx="7713140" cy="338554"/>
          </a:xfrm>
          <a:prstGeom prst="rect">
            <a:avLst/>
          </a:prstGeom>
          <a:solidFill>
            <a:srgbClr val="FFC000"/>
          </a:solidFill>
        </p:spPr>
        <p:txBody>
          <a:bodyPr wrap="square" rtlCol="0">
            <a:spAutoFit/>
          </a:bodyPr>
          <a:lstStyle/>
          <a:p>
            <a:pPr algn="ctr"/>
            <a:r>
              <a:rPr lang="en-US" sz="1600" dirty="0">
                <a:solidFill>
                  <a:srgbClr val="002060"/>
                </a:solidFill>
              </a:rPr>
              <a:t>New HOA Board Effective Date: 01/01/2023</a:t>
            </a:r>
          </a:p>
        </p:txBody>
      </p:sp>
    </p:spTree>
    <p:extLst>
      <p:ext uri="{BB962C8B-B14F-4D97-AF65-F5344CB8AC3E}">
        <p14:creationId xmlns:p14="http://schemas.microsoft.com/office/powerpoint/2010/main" val="180127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Reminders: </a:t>
            </a:r>
          </a:p>
          <a:p>
            <a:pPr marL="1123950" lvl="2" indent="-381000">
              <a:lnSpc>
                <a:spcPct val="125000"/>
              </a:lnSpc>
              <a:spcBef>
                <a:spcPct val="25000"/>
              </a:spcBef>
              <a:buClr>
                <a:schemeClr val="accent2"/>
              </a:buClr>
            </a:pPr>
            <a:r>
              <a:rPr lang="en-US" sz="2000" dirty="0"/>
              <a:t>ONE vote per household per HOA position</a:t>
            </a:r>
          </a:p>
          <a:p>
            <a:pPr marL="1123950" lvl="2" indent="-381000">
              <a:lnSpc>
                <a:spcPct val="125000"/>
              </a:lnSpc>
              <a:spcBef>
                <a:spcPct val="25000"/>
              </a:spcBef>
              <a:buClr>
                <a:schemeClr val="accent2"/>
              </a:buClr>
            </a:pPr>
            <a:r>
              <a:rPr lang="en-US" sz="2000" dirty="0"/>
              <a:t>Must be in good standing (dues are current)</a:t>
            </a:r>
          </a:p>
          <a:p>
            <a:pPr marL="1123950" lvl="2" indent="-381000">
              <a:lnSpc>
                <a:spcPct val="125000"/>
              </a:lnSpc>
              <a:spcBef>
                <a:spcPct val="25000"/>
              </a:spcBef>
              <a:buClr>
                <a:schemeClr val="accent2"/>
              </a:buClr>
            </a:pPr>
            <a:r>
              <a:rPr lang="en-US" sz="2000" dirty="0"/>
              <a:t>Must provide your name and address with your vote</a:t>
            </a:r>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sz="4000" dirty="0"/>
              <a:t>Voting Rules</a:t>
            </a:r>
          </a:p>
        </p:txBody>
      </p:sp>
    </p:spTree>
    <p:extLst>
      <p:ext uri="{BB962C8B-B14F-4D97-AF65-F5344CB8AC3E}">
        <p14:creationId xmlns:p14="http://schemas.microsoft.com/office/powerpoint/2010/main" val="2920769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1123950" lvl="2" indent="-381000">
              <a:lnSpc>
                <a:spcPct val="125000"/>
              </a:lnSpc>
              <a:spcBef>
                <a:spcPct val="25000"/>
              </a:spcBef>
              <a:buClr>
                <a:schemeClr val="accent2"/>
              </a:buClr>
            </a:pPr>
            <a:endParaRPr lang="en-US" sz="2000" dirty="0"/>
          </a:p>
          <a:p>
            <a:pPr marL="1123950" lvl="2" indent="-381000">
              <a:lnSpc>
                <a:spcPct val="125000"/>
              </a:lnSpc>
              <a:spcBef>
                <a:spcPct val="25000"/>
              </a:spcBef>
              <a:buClr>
                <a:schemeClr val="accent2"/>
              </a:buClr>
            </a:pPr>
            <a:endParaRPr lang="en-US" sz="2000" dirty="0"/>
          </a:p>
          <a:p>
            <a:pPr marL="1123950" lvl="2" indent="-381000">
              <a:lnSpc>
                <a:spcPct val="125000"/>
              </a:lnSpc>
              <a:spcBef>
                <a:spcPct val="25000"/>
              </a:spcBef>
              <a:buClr>
                <a:schemeClr val="accent2"/>
              </a:buClr>
            </a:pPr>
            <a:r>
              <a:rPr lang="en-US" sz="2000" dirty="0"/>
              <a:t>FILL IN NAMES OF CANDIDATES HERE</a:t>
            </a:r>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sz="4000" dirty="0"/>
              <a:t>Nominees for Directors:</a:t>
            </a:r>
          </a:p>
        </p:txBody>
      </p:sp>
    </p:spTree>
    <p:extLst>
      <p:ext uri="{BB962C8B-B14F-4D97-AF65-F5344CB8AC3E}">
        <p14:creationId xmlns:p14="http://schemas.microsoft.com/office/powerpoint/2010/main" val="1596237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342900" lvl="1" indent="0">
              <a:lnSpc>
                <a:spcPct val="125000"/>
              </a:lnSpc>
              <a:spcBef>
                <a:spcPct val="25000"/>
              </a:spcBef>
              <a:buClr>
                <a:schemeClr val="accent2"/>
              </a:buClr>
              <a:buNone/>
            </a:pPr>
            <a:endParaRPr lang="en-US" sz="2200" dirty="0"/>
          </a:p>
          <a:p>
            <a:pPr marL="342900" lvl="1" indent="0">
              <a:lnSpc>
                <a:spcPct val="125000"/>
              </a:lnSpc>
              <a:spcBef>
                <a:spcPct val="25000"/>
              </a:spcBef>
              <a:buClr>
                <a:schemeClr val="accent2"/>
              </a:buClr>
              <a:buNone/>
            </a:pPr>
            <a:endParaRPr lang="en-US" sz="2200" dirty="0"/>
          </a:p>
          <a:p>
            <a:pPr marL="342900" lvl="1" indent="0">
              <a:lnSpc>
                <a:spcPct val="125000"/>
              </a:lnSpc>
              <a:spcBef>
                <a:spcPct val="25000"/>
              </a:spcBef>
              <a:buClr>
                <a:schemeClr val="accent2"/>
              </a:buClr>
              <a:buNone/>
            </a:pPr>
            <a:r>
              <a:rPr lang="en-US" sz="2200" dirty="0"/>
              <a:t>Thank you for your patience as we tabulate the results</a:t>
            </a:r>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00100" y="304359"/>
            <a:ext cx="7543800" cy="1450757"/>
          </a:xfrm>
        </p:spPr>
        <p:txBody>
          <a:bodyPr anchor="ctr">
            <a:normAutofit/>
          </a:bodyPr>
          <a:lstStyle/>
          <a:p>
            <a:pPr algn="ctr"/>
            <a:r>
              <a:rPr lang="en-US" sz="4000" dirty="0"/>
              <a:t>Voting Period</a:t>
            </a:r>
          </a:p>
        </p:txBody>
      </p:sp>
    </p:spTree>
    <p:extLst>
      <p:ext uri="{BB962C8B-B14F-4D97-AF65-F5344CB8AC3E}">
        <p14:creationId xmlns:p14="http://schemas.microsoft.com/office/powerpoint/2010/main" val="183882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4" y="2073127"/>
            <a:ext cx="7982634" cy="4195481"/>
          </a:xfrm>
        </p:spPr>
        <p:txBody>
          <a:bodyPr>
            <a:normAutofit/>
          </a:bodyPr>
          <a:lstStyle/>
          <a:p>
            <a:pPr marL="723900" lvl="1" indent="-381000">
              <a:lnSpc>
                <a:spcPct val="125000"/>
              </a:lnSpc>
              <a:spcBef>
                <a:spcPct val="25000"/>
              </a:spcBef>
              <a:buClr>
                <a:schemeClr val="accent2"/>
              </a:buClr>
            </a:pPr>
            <a:r>
              <a:rPr lang="en-US" sz="2400" dirty="0"/>
              <a:t>A) </a:t>
            </a:r>
          </a:p>
          <a:p>
            <a:pPr marL="723900" lvl="1" indent="-381000">
              <a:lnSpc>
                <a:spcPct val="125000"/>
              </a:lnSpc>
              <a:spcBef>
                <a:spcPct val="25000"/>
              </a:spcBef>
              <a:buClr>
                <a:schemeClr val="accent2"/>
              </a:buClr>
            </a:pPr>
            <a:r>
              <a:rPr lang="en-US" sz="2400" dirty="0"/>
              <a:t>B) </a:t>
            </a:r>
          </a:p>
          <a:p>
            <a:pPr marL="723900" lvl="1" indent="-381000">
              <a:lnSpc>
                <a:spcPct val="125000"/>
              </a:lnSpc>
              <a:spcBef>
                <a:spcPct val="25000"/>
              </a:spcBef>
              <a:buClr>
                <a:schemeClr val="accent2"/>
              </a:buClr>
            </a:pPr>
            <a:r>
              <a:rPr lang="en-US" sz="2400" dirty="0"/>
              <a:t>C) </a:t>
            </a:r>
          </a:p>
          <a:p>
            <a:pPr marL="723900" lvl="1" indent="-381000">
              <a:lnSpc>
                <a:spcPct val="125000"/>
              </a:lnSpc>
              <a:spcBef>
                <a:spcPct val="25000"/>
              </a:spcBef>
              <a:buClr>
                <a:schemeClr val="accent2"/>
              </a:buClr>
            </a:pPr>
            <a:r>
              <a:rPr lang="en-US" sz="2400" dirty="0"/>
              <a:t>D) </a:t>
            </a:r>
          </a:p>
          <a:p>
            <a:pPr marL="1123950" lvl="2" indent="-381000">
              <a:lnSpc>
                <a:spcPct val="125000"/>
              </a:lnSpc>
              <a:spcBef>
                <a:spcPct val="25000"/>
              </a:spcBef>
              <a:buClr>
                <a:schemeClr val="accent2"/>
              </a:buClr>
            </a:pPr>
            <a:endParaRPr lang="en-US" sz="2000" dirty="0"/>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574385" y="295481"/>
            <a:ext cx="7543800" cy="1450757"/>
          </a:xfrm>
        </p:spPr>
        <p:txBody>
          <a:bodyPr anchor="ctr">
            <a:normAutofit/>
          </a:bodyPr>
          <a:lstStyle/>
          <a:p>
            <a:pPr algn="ctr"/>
            <a:r>
              <a:rPr lang="en-US" sz="3600" dirty="0"/>
              <a:t>New HOA Board of Directors:</a:t>
            </a:r>
          </a:p>
        </p:txBody>
      </p:sp>
    </p:spTree>
    <p:extLst>
      <p:ext uri="{BB962C8B-B14F-4D97-AF65-F5344CB8AC3E}">
        <p14:creationId xmlns:p14="http://schemas.microsoft.com/office/powerpoint/2010/main" val="12109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BC92-0E47-4BF0-9D75-D8F78F6C02A1}"/>
              </a:ext>
            </a:extLst>
          </p:cNvPr>
          <p:cNvSpPr>
            <a:spLocks noGrp="1"/>
          </p:cNvSpPr>
          <p:nvPr>
            <p:ph type="title"/>
          </p:nvPr>
        </p:nvSpPr>
        <p:spPr/>
        <p:txBody>
          <a:bodyPr/>
          <a:lstStyle/>
          <a:p>
            <a:pPr marL="685800" indent="-685800">
              <a:buFont typeface="Wingdings" panose="05000000000000000000" pitchFamily="2" charset="2"/>
              <a:buChar char="q"/>
            </a:pPr>
            <a:r>
              <a:rPr lang="en-US" dirty="0"/>
              <a:t>Agenda</a:t>
            </a:r>
          </a:p>
        </p:txBody>
      </p:sp>
      <p:sp>
        <p:nvSpPr>
          <p:cNvPr id="3" name="Content Placeholder 2">
            <a:extLst>
              <a:ext uri="{FF2B5EF4-FFF2-40B4-BE49-F238E27FC236}">
                <a16:creationId xmlns:a16="http://schemas.microsoft.com/office/drawing/2014/main" id="{C91157D0-8E4E-4EDB-86D5-C35FF0657C4C}"/>
              </a:ext>
            </a:extLst>
          </p:cNvPr>
          <p:cNvSpPr>
            <a:spLocks noGrp="1"/>
          </p:cNvSpPr>
          <p:nvPr>
            <p:ph idx="1"/>
          </p:nvPr>
        </p:nvSpPr>
        <p:spPr>
          <a:xfrm>
            <a:off x="895929" y="1996666"/>
            <a:ext cx="6711654" cy="4195481"/>
          </a:xfrm>
          <a:noFill/>
        </p:spPr>
        <p:txBody>
          <a:bodyPr>
            <a:normAutofit/>
          </a:bodyPr>
          <a:lstStyle/>
          <a:p>
            <a:pPr>
              <a:lnSpc>
                <a:spcPct val="90000"/>
              </a:lnSpc>
              <a:buClr>
                <a:schemeClr val="accent2"/>
              </a:buClr>
              <a:buFont typeface="Wingdings" panose="05000000000000000000" pitchFamily="2" charset="2"/>
              <a:buChar char="q"/>
            </a:pPr>
            <a:r>
              <a:rPr lang="en-US" dirty="0"/>
              <a:t> Board Introduction</a:t>
            </a:r>
          </a:p>
          <a:p>
            <a:pPr>
              <a:lnSpc>
                <a:spcPct val="90000"/>
              </a:lnSpc>
              <a:buClr>
                <a:schemeClr val="accent2"/>
              </a:buClr>
              <a:buFont typeface="Wingdings" panose="05000000000000000000" pitchFamily="2" charset="2"/>
              <a:buChar char="q"/>
            </a:pPr>
            <a:r>
              <a:rPr lang="en-US" dirty="0"/>
              <a:t> Election Preview </a:t>
            </a:r>
          </a:p>
          <a:p>
            <a:pPr>
              <a:lnSpc>
                <a:spcPct val="90000"/>
              </a:lnSpc>
              <a:buClr>
                <a:schemeClr val="accent2"/>
              </a:buClr>
              <a:buFont typeface="Wingdings" panose="05000000000000000000" pitchFamily="2" charset="2"/>
              <a:buChar char="q"/>
            </a:pPr>
            <a:r>
              <a:rPr lang="en-US" dirty="0"/>
              <a:t> HOA Overview</a:t>
            </a:r>
          </a:p>
          <a:p>
            <a:pPr indent="-285750">
              <a:lnSpc>
                <a:spcPct val="90000"/>
              </a:lnSpc>
              <a:buClr>
                <a:schemeClr val="accent2"/>
              </a:buClr>
              <a:buFont typeface="Wingdings" panose="05000000000000000000" pitchFamily="2" charset="2"/>
              <a:buChar char="q"/>
            </a:pPr>
            <a:r>
              <a:rPr lang="en-US" dirty="0"/>
              <a:t> Financial Review</a:t>
            </a:r>
          </a:p>
          <a:p>
            <a:pPr indent="-285750">
              <a:lnSpc>
                <a:spcPct val="90000"/>
              </a:lnSpc>
              <a:buClr>
                <a:schemeClr val="accent2"/>
              </a:buClr>
              <a:buFont typeface="Wingdings" panose="05000000000000000000" pitchFamily="2" charset="2"/>
              <a:buChar char="q"/>
            </a:pPr>
            <a:r>
              <a:rPr lang="en-US" dirty="0"/>
              <a:t> Community Update</a:t>
            </a:r>
          </a:p>
          <a:p>
            <a:pPr>
              <a:lnSpc>
                <a:spcPct val="90000"/>
              </a:lnSpc>
              <a:buClr>
                <a:schemeClr val="accent2"/>
              </a:buClr>
              <a:buFont typeface="Wingdings" panose="05000000000000000000" pitchFamily="2" charset="2"/>
              <a:buChar char="q"/>
            </a:pPr>
            <a:r>
              <a:rPr lang="en-US" dirty="0"/>
              <a:t> New Board Elections</a:t>
            </a:r>
          </a:p>
          <a:p>
            <a:pPr>
              <a:lnSpc>
                <a:spcPct val="90000"/>
              </a:lnSpc>
              <a:buClr>
                <a:schemeClr val="accent2"/>
              </a:buClr>
              <a:buFont typeface="Wingdings" panose="05000000000000000000" pitchFamily="2" charset="2"/>
              <a:buChar char="q"/>
            </a:pPr>
            <a:r>
              <a:rPr lang="en-US" dirty="0"/>
              <a:t> End of Meeting</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826193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550374" y="1990451"/>
            <a:ext cx="7982634" cy="3200837"/>
          </a:xfrm>
        </p:spPr>
        <p:txBody>
          <a:bodyPr>
            <a:normAutofit/>
          </a:bodyPr>
          <a:lstStyle/>
          <a:p>
            <a:pPr marL="723900" lvl="1" indent="-381000">
              <a:lnSpc>
                <a:spcPct val="125000"/>
              </a:lnSpc>
              <a:spcBef>
                <a:spcPct val="25000"/>
              </a:spcBef>
              <a:buClr>
                <a:schemeClr val="accent2"/>
              </a:buClr>
            </a:pPr>
            <a:r>
              <a:rPr lang="en-US" sz="2400" dirty="0"/>
              <a:t>Current Board will schedule 1-2 meetings with New Board to discuss transition, answer questions, and begin official transfer process</a:t>
            </a:r>
          </a:p>
          <a:p>
            <a:pPr marL="723900" lvl="1" indent="-381000">
              <a:lnSpc>
                <a:spcPct val="125000"/>
              </a:lnSpc>
              <a:spcBef>
                <a:spcPct val="25000"/>
              </a:spcBef>
              <a:buClr>
                <a:schemeClr val="accent2"/>
              </a:buClr>
            </a:pPr>
            <a:r>
              <a:rPr lang="en-US" sz="2400" dirty="0"/>
              <a:t>Review and sign transfer documents</a:t>
            </a:r>
          </a:p>
          <a:p>
            <a:pPr marL="723900" lvl="1" indent="-381000">
              <a:lnSpc>
                <a:spcPct val="125000"/>
              </a:lnSpc>
              <a:spcBef>
                <a:spcPct val="25000"/>
              </a:spcBef>
              <a:buClr>
                <a:schemeClr val="accent2"/>
              </a:buClr>
            </a:pPr>
            <a:r>
              <a:rPr lang="en-US" sz="2400" dirty="0"/>
              <a:t>Hand over fiduciary responsibilities: 1/1/2023</a:t>
            </a:r>
            <a:endParaRPr lang="en-US" sz="2200" dirty="0"/>
          </a:p>
          <a:p>
            <a:pPr marL="1123950" lvl="2" indent="-381000">
              <a:lnSpc>
                <a:spcPct val="125000"/>
              </a:lnSpc>
              <a:spcBef>
                <a:spcPct val="25000"/>
              </a:spcBef>
              <a:buClr>
                <a:schemeClr val="accent2"/>
              </a:buClr>
            </a:pPr>
            <a:endParaRPr lang="en-US" sz="2200" dirty="0"/>
          </a:p>
          <a:p>
            <a:pPr marL="1123950" lvl="2" indent="-381000">
              <a:lnSpc>
                <a:spcPct val="125000"/>
              </a:lnSpc>
              <a:spcBef>
                <a:spcPct val="25000"/>
              </a:spcBef>
              <a:buClr>
                <a:schemeClr val="accent2"/>
              </a:buClr>
            </a:pPr>
            <a:endParaRPr lang="en-US" sz="2000" dirty="0"/>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sz="4000" dirty="0"/>
              <a:t>Transition Steps:</a:t>
            </a:r>
          </a:p>
        </p:txBody>
      </p:sp>
      <p:sp>
        <p:nvSpPr>
          <p:cNvPr id="2" name="TextBox 1">
            <a:extLst>
              <a:ext uri="{FF2B5EF4-FFF2-40B4-BE49-F238E27FC236}">
                <a16:creationId xmlns:a16="http://schemas.microsoft.com/office/drawing/2014/main" id="{196684EA-C18F-5874-24E4-F6E787BDAD43}"/>
              </a:ext>
            </a:extLst>
          </p:cNvPr>
          <p:cNvSpPr txBox="1"/>
          <p:nvPr/>
        </p:nvSpPr>
        <p:spPr>
          <a:xfrm>
            <a:off x="2537183" y="5104660"/>
            <a:ext cx="4069634" cy="584775"/>
          </a:xfrm>
          <a:prstGeom prst="rect">
            <a:avLst/>
          </a:prstGeom>
          <a:solidFill>
            <a:srgbClr val="FFC000"/>
          </a:solidFill>
        </p:spPr>
        <p:txBody>
          <a:bodyPr wrap="square" rtlCol="0">
            <a:spAutoFit/>
          </a:bodyPr>
          <a:lstStyle/>
          <a:p>
            <a:pPr algn="ctr"/>
            <a:r>
              <a:rPr lang="en-US" sz="1600" dirty="0">
                <a:solidFill>
                  <a:srgbClr val="002060"/>
                </a:solidFill>
              </a:rPr>
              <a:t>We will follow up directly with the </a:t>
            </a:r>
          </a:p>
          <a:p>
            <a:pPr algn="ctr"/>
            <a:r>
              <a:rPr lang="en-US" sz="1600" dirty="0">
                <a:solidFill>
                  <a:srgbClr val="002060"/>
                </a:solidFill>
              </a:rPr>
              <a:t>New Board to coordinate the transition</a:t>
            </a:r>
          </a:p>
        </p:txBody>
      </p:sp>
    </p:spTree>
    <p:extLst>
      <p:ext uri="{BB962C8B-B14F-4D97-AF65-F5344CB8AC3E}">
        <p14:creationId xmlns:p14="http://schemas.microsoft.com/office/powerpoint/2010/main" val="259667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3133618"/>
            <a:ext cx="7543800" cy="1191494"/>
          </a:xfrm>
        </p:spPr>
        <p:txBody>
          <a:bodyPr anchor="ctr">
            <a:normAutofit/>
          </a:bodyPr>
          <a:lstStyle/>
          <a:p>
            <a:pPr algn="ctr"/>
            <a:r>
              <a:rPr lang="en-US" dirty="0"/>
              <a:t>Thank you! </a:t>
            </a:r>
          </a:p>
        </p:txBody>
      </p:sp>
    </p:spTree>
    <p:extLst>
      <p:ext uri="{BB962C8B-B14F-4D97-AF65-F5344CB8AC3E}">
        <p14:creationId xmlns:p14="http://schemas.microsoft.com/office/powerpoint/2010/main" val="125627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701F-1C40-4F04-94B7-FBC05F9A3977}"/>
              </a:ext>
            </a:extLst>
          </p:cNvPr>
          <p:cNvSpPr>
            <a:spLocks noGrp="1"/>
          </p:cNvSpPr>
          <p:nvPr>
            <p:ph type="title"/>
          </p:nvPr>
        </p:nvSpPr>
        <p:spPr>
          <a:xfrm>
            <a:off x="922304" y="1037104"/>
            <a:ext cx="7055380" cy="1400530"/>
          </a:xfrm>
        </p:spPr>
        <p:txBody>
          <a:bodyPr>
            <a:normAutofit fontScale="90000"/>
          </a:bodyPr>
          <a:lstStyle/>
          <a:p>
            <a:pPr algn="ctr"/>
            <a:r>
              <a:rPr lang="en-US" sz="5300" dirty="0"/>
              <a:t>Meeting Adjourned</a:t>
            </a:r>
            <a:br>
              <a:rPr lang="en-US" sz="4800" dirty="0"/>
            </a:br>
            <a:br>
              <a:rPr lang="en-US" sz="4800" dirty="0"/>
            </a:br>
            <a:br>
              <a:rPr lang="en-US" dirty="0"/>
            </a:br>
            <a:br>
              <a:rPr lang="en-US" dirty="0"/>
            </a:br>
            <a:r>
              <a:rPr lang="en-US" sz="27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www</a:t>
            </a:r>
            <a:r>
              <a:rPr lang="en-US" sz="2700">
                <a:solidFill>
                  <a:schemeClr val="accent4">
                    <a:lumMod val="60000"/>
                    <a:lumOff val="40000"/>
                  </a:schemeClr>
                </a:solidFill>
                <a:hlinkClick r:id="rId2">
                  <a:extLst>
                    <a:ext uri="{A12FA001-AC4F-418D-AE19-62706E023703}">
                      <ahyp:hlinkClr xmlns:ahyp="http://schemas.microsoft.com/office/drawing/2018/hyperlinkcolor" val="tx"/>
                    </a:ext>
                  </a:extLst>
                </a:hlinkClick>
              </a:rPr>
              <a:t>.ReserveAtBradfordParkHOA.</a:t>
            </a:r>
            <a:r>
              <a:rPr lang="en-US" sz="27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com</a:t>
            </a:r>
            <a:endParaRPr lang="en-US" sz="3100" dirty="0">
              <a:solidFill>
                <a:schemeClr val="accent4">
                  <a:lumMod val="60000"/>
                  <a:lumOff val="40000"/>
                </a:schemeClr>
              </a:solidFill>
            </a:endParaRPr>
          </a:p>
        </p:txBody>
      </p:sp>
    </p:spTree>
    <p:extLst>
      <p:ext uri="{BB962C8B-B14F-4D97-AF65-F5344CB8AC3E}">
        <p14:creationId xmlns:p14="http://schemas.microsoft.com/office/powerpoint/2010/main" val="423125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43E5-D1B1-4EEE-8D58-1EE9E4A63584}"/>
              </a:ext>
            </a:extLst>
          </p:cNvPr>
          <p:cNvSpPr>
            <a:spLocks noGrp="1"/>
          </p:cNvSpPr>
          <p:nvPr>
            <p:ph type="title"/>
          </p:nvPr>
        </p:nvSpPr>
        <p:spPr/>
        <p:txBody>
          <a:bodyPr>
            <a:normAutofit/>
          </a:bodyPr>
          <a:lstStyle/>
          <a:p>
            <a:r>
              <a:rPr lang="en-US" dirty="0"/>
              <a:t>2020 HOA Board</a:t>
            </a:r>
            <a:br>
              <a:rPr lang="en-US" dirty="0"/>
            </a:br>
            <a:r>
              <a:rPr lang="en-US" dirty="0"/>
              <a:t>Introduction </a:t>
            </a:r>
          </a:p>
        </p:txBody>
      </p:sp>
      <p:graphicFrame>
        <p:nvGraphicFramePr>
          <p:cNvPr id="8" name="Table 8">
            <a:extLst>
              <a:ext uri="{FF2B5EF4-FFF2-40B4-BE49-F238E27FC236}">
                <a16:creationId xmlns:a16="http://schemas.microsoft.com/office/drawing/2014/main" id="{D39D1EB0-7718-4CB1-B362-8E6E9D993E44}"/>
              </a:ext>
            </a:extLst>
          </p:cNvPr>
          <p:cNvGraphicFramePr>
            <a:graphicFrameLocks noGrp="1"/>
          </p:cNvGraphicFramePr>
          <p:nvPr>
            <p:ph idx="1"/>
            <p:extLst>
              <p:ext uri="{D42A27DB-BD31-4B8C-83A1-F6EECF244321}">
                <p14:modId xmlns:p14="http://schemas.microsoft.com/office/powerpoint/2010/main" val="503050229"/>
              </p:ext>
            </p:extLst>
          </p:nvPr>
        </p:nvGraphicFramePr>
        <p:xfrm>
          <a:off x="370681" y="2364743"/>
          <a:ext cx="8402638" cy="3550284"/>
        </p:xfrm>
        <a:graphic>
          <a:graphicData uri="http://schemas.openxmlformats.org/drawingml/2006/table">
            <a:tbl>
              <a:tblPr firstRow="1" bandRow="1">
                <a:tableStyleId>{F5AB1C69-6EDB-4FF4-983F-18BD219EF322}</a:tableStyleId>
              </a:tblPr>
              <a:tblGrid>
                <a:gridCol w="3930341">
                  <a:extLst>
                    <a:ext uri="{9D8B030D-6E8A-4147-A177-3AD203B41FA5}">
                      <a16:colId xmlns:a16="http://schemas.microsoft.com/office/drawing/2014/main" val="3964583627"/>
                    </a:ext>
                  </a:extLst>
                </a:gridCol>
                <a:gridCol w="4472297">
                  <a:extLst>
                    <a:ext uri="{9D8B030D-6E8A-4147-A177-3AD203B41FA5}">
                      <a16:colId xmlns:a16="http://schemas.microsoft.com/office/drawing/2014/main" val="1489116568"/>
                    </a:ext>
                  </a:extLst>
                </a:gridCol>
              </a:tblGrid>
              <a:tr h="567531">
                <a:tc>
                  <a:txBody>
                    <a:bodyPr/>
                    <a:lstStyle/>
                    <a:p>
                      <a:pPr algn="ctr"/>
                      <a:r>
                        <a:rPr lang="en-US" dirty="0"/>
                        <a:t>Board Member</a:t>
                      </a:r>
                    </a:p>
                  </a:txBody>
                  <a:tcPr anchor="ctr"/>
                </a:tc>
                <a:tc>
                  <a:txBody>
                    <a:bodyPr/>
                    <a:lstStyle/>
                    <a:p>
                      <a:pPr algn="ctr"/>
                      <a:r>
                        <a:rPr lang="en-US" dirty="0"/>
                        <a:t>Role / Responsibility</a:t>
                      </a:r>
                    </a:p>
                  </a:txBody>
                  <a:tcPr anchor="ctr"/>
                </a:tc>
                <a:extLst>
                  <a:ext uri="{0D108BD9-81ED-4DB2-BD59-A6C34878D82A}">
                    <a16:rowId xmlns:a16="http://schemas.microsoft.com/office/drawing/2014/main" val="390694644"/>
                  </a:ext>
                </a:extLst>
              </a:tr>
              <a:tr h="567531">
                <a:tc>
                  <a:txBody>
                    <a:bodyPr/>
                    <a:lstStyle/>
                    <a:p>
                      <a:pPr algn="ctr"/>
                      <a:r>
                        <a:rPr lang="en-US" dirty="0"/>
                        <a:t>Rich Sullivan</a:t>
                      </a:r>
                    </a:p>
                  </a:txBody>
                  <a:tcPr anchor="ctr"/>
                </a:tc>
                <a:tc>
                  <a:txBody>
                    <a:bodyPr/>
                    <a:lstStyle/>
                    <a:p>
                      <a:pPr algn="ctr"/>
                      <a:r>
                        <a:rPr lang="en-US" dirty="0"/>
                        <a:t>Chief Financial</a:t>
                      </a:r>
                      <a:r>
                        <a:rPr lang="en-US" baseline="0" dirty="0"/>
                        <a:t> Officer / Financials</a:t>
                      </a:r>
                      <a:endParaRPr lang="en-US" dirty="0"/>
                    </a:p>
                  </a:txBody>
                  <a:tcPr anchor="ctr"/>
                </a:tc>
                <a:extLst>
                  <a:ext uri="{0D108BD9-81ED-4DB2-BD59-A6C34878D82A}">
                    <a16:rowId xmlns:a16="http://schemas.microsoft.com/office/drawing/2014/main" val="3926265097"/>
                  </a:ext>
                </a:extLst>
              </a:tr>
              <a:tr h="567531">
                <a:tc>
                  <a:txBody>
                    <a:bodyPr/>
                    <a:lstStyle/>
                    <a:p>
                      <a:pPr algn="ctr"/>
                      <a:r>
                        <a:rPr lang="en-US" dirty="0"/>
                        <a:t>Noah Bleicher</a:t>
                      </a:r>
                    </a:p>
                  </a:txBody>
                  <a:tcPr anchor="ctr"/>
                </a:tc>
                <a:tc>
                  <a:txBody>
                    <a:bodyPr/>
                    <a:lstStyle/>
                    <a:p>
                      <a:pPr algn="ctr"/>
                      <a:r>
                        <a:rPr lang="en-US" dirty="0"/>
                        <a:t>Director of Operations / Communications </a:t>
                      </a:r>
                    </a:p>
                  </a:txBody>
                  <a:tcPr anchor="ctr"/>
                </a:tc>
                <a:extLst>
                  <a:ext uri="{0D108BD9-81ED-4DB2-BD59-A6C34878D82A}">
                    <a16:rowId xmlns:a16="http://schemas.microsoft.com/office/drawing/2014/main" val="663233111"/>
                  </a:ext>
                </a:extLst>
              </a:tr>
              <a:tr h="567531">
                <a:tc>
                  <a:txBody>
                    <a:bodyPr/>
                    <a:lstStyle/>
                    <a:p>
                      <a:pPr algn="ctr"/>
                      <a:r>
                        <a:rPr lang="en-US" dirty="0"/>
                        <a:t>Brian Beam</a:t>
                      </a:r>
                    </a:p>
                  </a:txBody>
                  <a:tcPr anchor="ctr"/>
                </a:tc>
                <a:tc>
                  <a:txBody>
                    <a:bodyPr/>
                    <a:lstStyle/>
                    <a:p>
                      <a:pPr algn="ctr"/>
                      <a:r>
                        <a:rPr lang="en-US" dirty="0"/>
                        <a:t>Director of</a:t>
                      </a:r>
                      <a:r>
                        <a:rPr lang="en-US" baseline="0" dirty="0"/>
                        <a:t> </a:t>
                      </a:r>
                      <a:r>
                        <a:rPr lang="en-US" dirty="0"/>
                        <a:t>Development /</a:t>
                      </a:r>
                      <a:r>
                        <a:rPr lang="en-US" baseline="0" dirty="0"/>
                        <a:t> Infrastructure</a:t>
                      </a:r>
                      <a:endParaRPr lang="en-US" dirty="0"/>
                    </a:p>
                  </a:txBody>
                  <a:tcPr anchor="ctr"/>
                </a:tc>
                <a:extLst>
                  <a:ext uri="{0D108BD9-81ED-4DB2-BD59-A6C34878D82A}">
                    <a16:rowId xmlns:a16="http://schemas.microsoft.com/office/drawing/2014/main" val="2002095883"/>
                  </a:ext>
                </a:extLst>
              </a:tr>
              <a:tr h="567531">
                <a:tc>
                  <a:txBody>
                    <a:bodyPr/>
                    <a:lstStyle/>
                    <a:p>
                      <a:pPr algn="ctr"/>
                      <a:r>
                        <a:rPr lang="en-US" dirty="0"/>
                        <a:t>Noah, Brian, Rich</a:t>
                      </a:r>
                    </a:p>
                  </a:txBody>
                  <a:tcPr anchor="ctr"/>
                </a:tc>
                <a:tc>
                  <a:txBody>
                    <a:bodyPr/>
                    <a:lstStyle/>
                    <a:p>
                      <a:pPr algn="ctr"/>
                      <a:r>
                        <a:rPr lang="en-US" dirty="0"/>
                        <a:t>Architectural Committee</a:t>
                      </a:r>
                    </a:p>
                  </a:txBody>
                  <a:tcPr anchor="ctr"/>
                </a:tc>
                <a:extLst>
                  <a:ext uri="{0D108BD9-81ED-4DB2-BD59-A6C34878D82A}">
                    <a16:rowId xmlns:a16="http://schemas.microsoft.com/office/drawing/2014/main" val="2124421611"/>
                  </a:ext>
                </a:extLst>
              </a:tr>
              <a:tr h="567531">
                <a:tc>
                  <a:txBody>
                    <a:bodyPr/>
                    <a:lstStyle/>
                    <a:p>
                      <a:pPr algn="ctr"/>
                      <a:r>
                        <a:rPr lang="en-US" dirty="0"/>
                        <a:t>HOA Admin: Sam Sullivan</a:t>
                      </a:r>
                    </a:p>
                  </a:txBody>
                  <a:tcPr anchor="ctr"/>
                </a:tc>
                <a:tc>
                  <a:txBody>
                    <a:bodyPr/>
                    <a:lstStyle/>
                    <a:p>
                      <a:pPr algn="ctr"/>
                      <a:r>
                        <a:rPr lang="en-US" dirty="0"/>
                        <a:t>HOA Administrators / Covenants</a:t>
                      </a:r>
                    </a:p>
                  </a:txBody>
                  <a:tcPr anchor="ctr"/>
                </a:tc>
                <a:extLst>
                  <a:ext uri="{0D108BD9-81ED-4DB2-BD59-A6C34878D82A}">
                    <a16:rowId xmlns:a16="http://schemas.microsoft.com/office/drawing/2014/main" val="1272350574"/>
                  </a:ext>
                </a:extLst>
              </a:tr>
            </a:tbl>
          </a:graphicData>
        </a:graphic>
      </p:graphicFrame>
    </p:spTree>
    <p:extLst>
      <p:ext uri="{BB962C8B-B14F-4D97-AF65-F5344CB8AC3E}">
        <p14:creationId xmlns:p14="http://schemas.microsoft.com/office/powerpoint/2010/main" val="194862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p:txBody>
          <a:bodyPr anchor="ctr"/>
          <a:lstStyle/>
          <a:p>
            <a:pPr algn="ctr"/>
            <a:r>
              <a:rPr lang="en-US" sz="3600" dirty="0"/>
              <a:t>Election Preview</a:t>
            </a:r>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599587" y="1976725"/>
            <a:ext cx="7055381" cy="4195481"/>
          </a:xfrm>
        </p:spPr>
        <p:txBody>
          <a:bodyPr>
            <a:normAutofit/>
          </a:bodyPr>
          <a:lstStyle/>
          <a:p>
            <a:pPr marL="400044" indent="-342900">
              <a:spcAft>
                <a:spcPct val="50000"/>
              </a:spcAft>
              <a:buClr>
                <a:schemeClr val="accent2"/>
              </a:buClr>
              <a:buFont typeface="Courier New" panose="02070309020205020404" pitchFamily="49" charset="0"/>
              <a:buChar char="o"/>
            </a:pPr>
            <a:r>
              <a:rPr lang="en-US" sz="2400" dirty="0"/>
              <a:t>The HOA will turnover to the Homeowners on 1/1/2023</a:t>
            </a:r>
          </a:p>
          <a:p>
            <a:pPr marL="400044" indent="-342900">
              <a:spcAft>
                <a:spcPct val="50000"/>
              </a:spcAft>
              <a:buClr>
                <a:schemeClr val="accent2"/>
              </a:buClr>
              <a:buFont typeface="Courier New" panose="02070309020205020404" pitchFamily="49" charset="0"/>
              <a:buChar char="o"/>
            </a:pPr>
            <a:r>
              <a:rPr lang="en-US" sz="2400" dirty="0"/>
              <a:t>Elections will be held today to elect the four New Directors of the HOA Board. </a:t>
            </a:r>
          </a:p>
          <a:p>
            <a:pPr marL="400044" indent="-342900">
              <a:spcAft>
                <a:spcPct val="50000"/>
              </a:spcAft>
              <a:buClr>
                <a:schemeClr val="accent2"/>
              </a:buClr>
              <a:buFont typeface="Courier New" panose="02070309020205020404" pitchFamily="49" charset="0"/>
              <a:buChar char="o"/>
            </a:pPr>
            <a:r>
              <a:rPr lang="en-US" sz="2400" dirty="0"/>
              <a:t>Nominations/Volunteer window is open now so please come sign up on the sheet in the front and we’ll hold the election later in the meeting</a:t>
            </a:r>
          </a:p>
          <a:p>
            <a:endParaRPr lang="en-US" sz="2400" dirty="0"/>
          </a:p>
        </p:txBody>
      </p:sp>
    </p:spTree>
    <p:extLst>
      <p:ext uri="{BB962C8B-B14F-4D97-AF65-F5344CB8AC3E}">
        <p14:creationId xmlns:p14="http://schemas.microsoft.com/office/powerpoint/2010/main" val="110919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p:txBody>
          <a:bodyPr anchor="ctr"/>
          <a:lstStyle/>
          <a:p>
            <a:pPr algn="ctr"/>
            <a:r>
              <a:rPr lang="en-US" sz="3600" dirty="0"/>
              <a:t>HOA Directors &amp; Roles</a:t>
            </a:r>
          </a:p>
        </p:txBody>
      </p:sp>
      <p:grpSp>
        <p:nvGrpSpPr>
          <p:cNvPr id="8" name="Group 7">
            <a:extLst>
              <a:ext uri="{FF2B5EF4-FFF2-40B4-BE49-F238E27FC236}">
                <a16:creationId xmlns:a16="http://schemas.microsoft.com/office/drawing/2014/main" id="{05FEBE6E-F46F-469E-DBE6-AAF405F640BD}"/>
              </a:ext>
            </a:extLst>
          </p:cNvPr>
          <p:cNvGrpSpPr/>
          <p:nvPr/>
        </p:nvGrpSpPr>
        <p:grpSpPr>
          <a:xfrm>
            <a:off x="1263915" y="1742832"/>
            <a:ext cx="6616169" cy="2215506"/>
            <a:chOff x="484709" y="1796098"/>
            <a:chExt cx="6616169" cy="2215506"/>
          </a:xfrm>
        </p:grpSpPr>
        <p:pic>
          <p:nvPicPr>
            <p:cNvPr id="5" name="gmail-m_-8253875544646830902Picture 1">
              <a:extLst>
                <a:ext uri="{FF2B5EF4-FFF2-40B4-BE49-F238E27FC236}">
                  <a16:creationId xmlns:a16="http://schemas.microsoft.com/office/drawing/2014/main" id="{E41C7106-CB4B-EE50-BD50-8CB2F2A85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09" y="1796098"/>
              <a:ext cx="6616169" cy="910482"/>
            </a:xfrm>
            <a:prstGeom prst="rect">
              <a:avLst/>
            </a:prstGeom>
            <a:noFill/>
            <a:extLst>
              <a:ext uri="{909E8E84-426E-40DD-AFC4-6F175D3DCCD1}">
                <a14:hiddenFill xmlns:a14="http://schemas.microsoft.com/office/drawing/2010/main">
                  <a:solidFill>
                    <a:srgbClr val="FFFFFF"/>
                  </a:solidFill>
                </a14:hiddenFill>
              </a:ext>
            </a:extLst>
          </p:spPr>
        </p:pic>
        <p:pic>
          <p:nvPicPr>
            <p:cNvPr id="6" name="gmail-m_-8253875544646830902Picture 2">
              <a:extLst>
                <a:ext uri="{FF2B5EF4-FFF2-40B4-BE49-F238E27FC236}">
                  <a16:creationId xmlns:a16="http://schemas.microsoft.com/office/drawing/2014/main" id="{7A9F661C-1503-6C5C-8433-923DACB0F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09" y="2706580"/>
              <a:ext cx="6616168" cy="130502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gmail-m_-8253875544646830902Picture 3">
            <a:extLst>
              <a:ext uri="{FF2B5EF4-FFF2-40B4-BE49-F238E27FC236}">
                <a16:creationId xmlns:a16="http://schemas.microsoft.com/office/drawing/2014/main" id="{A73F3BB8-C497-806C-05C8-5E188C62A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915" y="4237945"/>
            <a:ext cx="6616168" cy="229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6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53E0A-38C9-4179-B00F-30E19776CEC3}"/>
              </a:ext>
            </a:extLst>
          </p:cNvPr>
          <p:cNvSpPr>
            <a:spLocks noGrp="1"/>
          </p:cNvSpPr>
          <p:nvPr>
            <p:ph idx="1"/>
          </p:nvPr>
        </p:nvSpPr>
        <p:spPr>
          <a:xfrm>
            <a:off x="292463" y="2073127"/>
            <a:ext cx="8762759" cy="4195481"/>
          </a:xfrm>
        </p:spPr>
        <p:txBody>
          <a:bodyPr>
            <a:normAutofit/>
          </a:bodyPr>
          <a:lstStyle/>
          <a:p>
            <a:pPr marL="723900" lvl="1" indent="-381000">
              <a:lnSpc>
                <a:spcPct val="125000"/>
              </a:lnSpc>
              <a:spcBef>
                <a:spcPct val="25000"/>
              </a:spcBef>
              <a:buClr>
                <a:schemeClr val="accent2"/>
              </a:buClr>
            </a:pPr>
            <a:r>
              <a:rPr lang="en-US" sz="2400" b="1" dirty="0"/>
              <a:t>President </a:t>
            </a:r>
            <a:r>
              <a:rPr lang="en-US" sz="2400" dirty="0"/>
              <a:t>– Sets agendas, organizes meetings,  is primary representative of HOA</a:t>
            </a:r>
          </a:p>
          <a:p>
            <a:pPr marL="723900" lvl="1" indent="-381000">
              <a:lnSpc>
                <a:spcPct val="125000"/>
              </a:lnSpc>
              <a:spcBef>
                <a:spcPct val="25000"/>
              </a:spcBef>
              <a:buClr>
                <a:schemeClr val="accent2"/>
              </a:buClr>
            </a:pPr>
            <a:r>
              <a:rPr lang="en-US" sz="2400" b="1" dirty="0"/>
              <a:t>Treasurer </a:t>
            </a:r>
            <a:r>
              <a:rPr lang="en-US" sz="2400" dirty="0"/>
              <a:t>– Manages finances, makes payments to vendors, is primary fiduciary of HOA</a:t>
            </a:r>
          </a:p>
          <a:p>
            <a:pPr marL="723900" lvl="1" indent="-381000">
              <a:lnSpc>
                <a:spcPct val="125000"/>
              </a:lnSpc>
              <a:spcBef>
                <a:spcPct val="25000"/>
              </a:spcBef>
              <a:buClr>
                <a:schemeClr val="accent2"/>
              </a:buClr>
            </a:pPr>
            <a:r>
              <a:rPr lang="en-US" sz="2400" b="1" dirty="0"/>
              <a:t>Secretary</a:t>
            </a:r>
            <a:r>
              <a:rPr lang="en-US" sz="2400" dirty="0"/>
              <a:t> – Scribe, record keeper, website/email, is primary communications person of HOA</a:t>
            </a:r>
          </a:p>
          <a:p>
            <a:pPr marL="723900" lvl="1" indent="-381000">
              <a:lnSpc>
                <a:spcPct val="125000"/>
              </a:lnSpc>
              <a:spcBef>
                <a:spcPct val="25000"/>
              </a:spcBef>
              <a:buClr>
                <a:schemeClr val="accent2"/>
              </a:buClr>
            </a:pPr>
            <a:r>
              <a:rPr lang="en-US" sz="2400" b="1" dirty="0"/>
              <a:t>VP </a:t>
            </a:r>
            <a:r>
              <a:rPr lang="en-US" sz="2400" dirty="0"/>
              <a:t>– Sub-committee liaison, additional voice at the table, etc</a:t>
            </a:r>
            <a:endParaRPr lang="en-US" sz="2200" dirty="0"/>
          </a:p>
          <a:p>
            <a:pPr marL="342900" lvl="1" indent="0">
              <a:lnSpc>
                <a:spcPct val="125000"/>
              </a:lnSpc>
              <a:spcBef>
                <a:spcPct val="25000"/>
              </a:spcBef>
              <a:buClr>
                <a:schemeClr val="accent2"/>
              </a:buClr>
              <a:buNone/>
            </a:pPr>
            <a:endParaRPr lang="en-US" sz="2400" dirty="0"/>
          </a:p>
          <a:p>
            <a:pPr marL="342900" lvl="1" indent="0">
              <a:lnSpc>
                <a:spcPct val="125000"/>
              </a:lnSpc>
              <a:spcBef>
                <a:spcPct val="25000"/>
              </a:spcBef>
              <a:buClr>
                <a:schemeClr val="accent2"/>
              </a:buClr>
              <a:buNone/>
            </a:pPr>
            <a:endParaRPr lang="en-US" sz="2400" dirty="0"/>
          </a:p>
          <a:p>
            <a:endParaRPr lang="en-US" dirty="0"/>
          </a:p>
        </p:txBody>
      </p:sp>
      <p:sp>
        <p:nvSpPr>
          <p:cNvPr id="7" name="Title 1">
            <a:extLst>
              <a:ext uri="{FF2B5EF4-FFF2-40B4-BE49-F238E27FC236}">
                <a16:creationId xmlns:a16="http://schemas.microsoft.com/office/drawing/2014/main" id="{3A021BE7-995F-4E73-BEB8-64B5136F05CC}"/>
              </a:ext>
            </a:extLst>
          </p:cNvPr>
          <p:cNvSpPr>
            <a:spLocks noGrp="1"/>
          </p:cNvSpPr>
          <p:nvPr>
            <p:ph type="title"/>
          </p:nvPr>
        </p:nvSpPr>
        <p:spPr>
          <a:xfrm>
            <a:off x="822960" y="286604"/>
            <a:ext cx="7543800" cy="1450757"/>
          </a:xfrm>
        </p:spPr>
        <p:txBody>
          <a:bodyPr anchor="ctr">
            <a:normAutofit/>
          </a:bodyPr>
          <a:lstStyle/>
          <a:p>
            <a:pPr algn="ctr"/>
            <a:r>
              <a:rPr lang="en-US" sz="4000" dirty="0"/>
              <a:t>Roles of the HOA</a:t>
            </a:r>
          </a:p>
        </p:txBody>
      </p:sp>
      <p:sp>
        <p:nvSpPr>
          <p:cNvPr id="4" name="TextBox 3">
            <a:extLst>
              <a:ext uri="{FF2B5EF4-FFF2-40B4-BE49-F238E27FC236}">
                <a16:creationId xmlns:a16="http://schemas.microsoft.com/office/drawing/2014/main" id="{D22F0A19-1EF4-C49F-7227-165223F1F542}"/>
              </a:ext>
            </a:extLst>
          </p:cNvPr>
          <p:cNvSpPr txBox="1"/>
          <p:nvPr/>
        </p:nvSpPr>
        <p:spPr>
          <a:xfrm>
            <a:off x="599587" y="6295683"/>
            <a:ext cx="7713140" cy="338554"/>
          </a:xfrm>
          <a:prstGeom prst="rect">
            <a:avLst/>
          </a:prstGeom>
          <a:solidFill>
            <a:srgbClr val="FFC000"/>
          </a:solidFill>
        </p:spPr>
        <p:txBody>
          <a:bodyPr wrap="square" rtlCol="0">
            <a:spAutoFit/>
          </a:bodyPr>
          <a:lstStyle/>
          <a:p>
            <a:pPr algn="ctr"/>
            <a:r>
              <a:rPr lang="en-US" sz="1600" dirty="0">
                <a:solidFill>
                  <a:srgbClr val="002060"/>
                </a:solidFill>
              </a:rPr>
              <a:t>NOTE: Each HOA Board Member has </a:t>
            </a:r>
            <a:r>
              <a:rPr lang="en-US" sz="1600">
                <a:solidFill>
                  <a:srgbClr val="002060"/>
                </a:solidFill>
              </a:rPr>
              <a:t>one vote</a:t>
            </a:r>
            <a:endParaRPr lang="en-US" sz="1600" dirty="0">
              <a:solidFill>
                <a:srgbClr val="002060"/>
              </a:solidFill>
            </a:endParaRPr>
          </a:p>
        </p:txBody>
      </p:sp>
    </p:spTree>
    <p:extLst>
      <p:ext uri="{BB962C8B-B14F-4D97-AF65-F5344CB8AC3E}">
        <p14:creationId xmlns:p14="http://schemas.microsoft.com/office/powerpoint/2010/main" val="151141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021BE7-995F-4E73-BEB8-64B5136F05CC}"/>
              </a:ext>
            </a:extLst>
          </p:cNvPr>
          <p:cNvSpPr>
            <a:spLocks noGrp="1"/>
          </p:cNvSpPr>
          <p:nvPr>
            <p:ph type="ctrTitle"/>
          </p:nvPr>
        </p:nvSpPr>
        <p:spPr>
          <a:xfrm>
            <a:off x="822960" y="1140431"/>
            <a:ext cx="7543800" cy="3184681"/>
          </a:xfrm>
        </p:spPr>
        <p:txBody>
          <a:bodyPr anchor="ctr">
            <a:normAutofit/>
          </a:bodyPr>
          <a:lstStyle/>
          <a:p>
            <a:pPr algn="ctr"/>
            <a:r>
              <a:rPr lang="en-US" dirty="0"/>
              <a:t>HOA </a:t>
            </a:r>
            <a:br>
              <a:rPr lang="en-US" dirty="0"/>
            </a:br>
            <a:r>
              <a:rPr lang="en-US" dirty="0"/>
              <a:t>Overview</a:t>
            </a:r>
          </a:p>
        </p:txBody>
      </p:sp>
    </p:spTree>
    <p:extLst>
      <p:ext uri="{BB962C8B-B14F-4D97-AF65-F5344CB8AC3E}">
        <p14:creationId xmlns:p14="http://schemas.microsoft.com/office/powerpoint/2010/main" val="33534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0D4-BE96-4197-84A5-12303963833C}"/>
              </a:ext>
            </a:extLst>
          </p:cNvPr>
          <p:cNvSpPr>
            <a:spLocks noGrp="1"/>
          </p:cNvSpPr>
          <p:nvPr>
            <p:ph type="title"/>
          </p:nvPr>
        </p:nvSpPr>
        <p:spPr/>
        <p:txBody>
          <a:bodyPr anchor="ctr"/>
          <a:lstStyle/>
          <a:p>
            <a:pPr algn="ctr"/>
            <a:r>
              <a:rPr lang="en-US" sz="3600" dirty="0"/>
              <a:t>Point and Purpose of an HOA</a:t>
            </a:r>
          </a:p>
        </p:txBody>
      </p:sp>
      <p:sp>
        <p:nvSpPr>
          <p:cNvPr id="3" name="Content Placeholder 2">
            <a:extLst>
              <a:ext uri="{FF2B5EF4-FFF2-40B4-BE49-F238E27FC236}">
                <a16:creationId xmlns:a16="http://schemas.microsoft.com/office/drawing/2014/main" id="{962300E4-7DD0-4A6D-8CED-B9CB35515461}"/>
              </a:ext>
            </a:extLst>
          </p:cNvPr>
          <p:cNvSpPr>
            <a:spLocks noGrp="1"/>
          </p:cNvSpPr>
          <p:nvPr>
            <p:ph idx="1"/>
          </p:nvPr>
        </p:nvSpPr>
        <p:spPr>
          <a:xfrm>
            <a:off x="599587" y="1976725"/>
            <a:ext cx="7055381" cy="4195481"/>
          </a:xfrm>
        </p:spPr>
        <p:txBody>
          <a:bodyPr>
            <a:normAutofit fontScale="85000" lnSpcReduction="10000"/>
          </a:bodyPr>
          <a:lstStyle/>
          <a:p>
            <a:pPr marL="400044" indent="-342900">
              <a:spcAft>
                <a:spcPct val="50000"/>
              </a:spcAft>
              <a:buClr>
                <a:schemeClr val="accent2"/>
              </a:buClr>
              <a:buFont typeface="Courier New" panose="02070309020205020404" pitchFamily="49" charset="0"/>
              <a:buChar char="o"/>
            </a:pPr>
            <a:r>
              <a:rPr lang="en-US" sz="2200" dirty="0"/>
              <a:t>The Home Owners’ Association (HOA) is a not-for-profit entity charged with financial stewardship and covenant administration on behalf of the Homeowners, among other responsibilities.  </a:t>
            </a:r>
          </a:p>
          <a:p>
            <a:pPr marL="400044" indent="-342900">
              <a:spcAft>
                <a:spcPct val="50000"/>
              </a:spcAft>
              <a:buClr>
                <a:schemeClr val="accent2"/>
              </a:buClr>
              <a:buFont typeface="Courier New" panose="02070309020205020404" pitchFamily="49" charset="0"/>
              <a:buChar char="o"/>
            </a:pPr>
            <a:r>
              <a:rPr lang="en-US" sz="2200" dirty="0"/>
              <a:t>All HOA’s have Community documents, known as CCR’s (Covenants, Conditions, &amp; Restrictions). These are the “official rules” of the neighborhood that are filed with the County and are publicly available (and on the website). </a:t>
            </a:r>
          </a:p>
          <a:p>
            <a:pPr marL="400044" indent="-342900">
              <a:spcAft>
                <a:spcPct val="50000"/>
              </a:spcAft>
              <a:buClr>
                <a:schemeClr val="accent2"/>
              </a:buClr>
              <a:buFont typeface="Courier New" panose="02070309020205020404" pitchFamily="49" charset="0"/>
              <a:buChar char="o"/>
            </a:pPr>
            <a:r>
              <a:rPr lang="en-US" sz="2200" dirty="0"/>
              <a:t>One of the main responsibilities of an HOA is to protect the integrity and consistency of the Community by maintaining shared Common Areas and holding Homeowners accountable to the rules of the CCR’s. </a:t>
            </a:r>
          </a:p>
          <a:p>
            <a:endParaRPr lang="en-US" dirty="0"/>
          </a:p>
        </p:txBody>
      </p:sp>
    </p:spTree>
    <p:extLst>
      <p:ext uri="{BB962C8B-B14F-4D97-AF65-F5344CB8AC3E}">
        <p14:creationId xmlns:p14="http://schemas.microsoft.com/office/powerpoint/2010/main" val="3461905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DED98E0085F54391FCFFE8F00C2564" ma:contentTypeVersion="12" ma:contentTypeDescription="Create a new document." ma:contentTypeScope="" ma:versionID="0f4e86c3b033f40151e62c8f74c122c2">
  <xsd:schema xmlns:xsd="http://www.w3.org/2001/XMLSchema" xmlns:xs="http://www.w3.org/2001/XMLSchema" xmlns:p="http://schemas.microsoft.com/office/2006/metadata/properties" xmlns:ns2="ee102f98-bad4-4b61-b170-57b265af29d9" xmlns:ns3="a08a2614-c621-4e52-ba93-d6f1477f7ba2" targetNamespace="http://schemas.microsoft.com/office/2006/metadata/properties" ma:root="true" ma:fieldsID="834674e44563c816c0c86dd96ad4deac" ns2:_="" ns3:_="">
    <xsd:import namespace="ee102f98-bad4-4b61-b170-57b265af29d9"/>
    <xsd:import namespace="a08a2614-c621-4e52-ba93-d6f1477f7b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02f98-bad4-4b61-b170-57b265af2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a2614-c621-4e52-ba93-d6f1477f7b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BCF2BB-E505-4A15-9CC9-5F256EED6062}">
  <ds:schemaRefs>
    <ds:schemaRef ds:uri="http://schemas.microsoft.com/sharepoint/v3/contenttype/forms"/>
  </ds:schemaRefs>
</ds:datastoreItem>
</file>

<file path=customXml/itemProps2.xml><?xml version="1.0" encoding="utf-8"?>
<ds:datastoreItem xmlns:ds="http://schemas.openxmlformats.org/officeDocument/2006/customXml" ds:itemID="{EDFEA41D-ED37-44F0-8224-E090C253D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02f98-bad4-4b61-b170-57b265af29d9"/>
    <ds:schemaRef ds:uri="a08a2614-c621-4e52-ba93-d6f1477f7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8B0C20-5E57-4D38-B67E-5DA4AB02EAC4}">
  <ds:schemaRefs>
    <ds:schemaRef ds:uri="http://purl.org/dc/dcmitype/"/>
    <ds:schemaRef ds:uri="http://purl.org/dc/terms/"/>
    <ds:schemaRef ds:uri="1b7cbc3b-2ae6-42b3-8b55-b797bb3636da"/>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fa7009ec-89af-4a66-a10e-2b52c48edf9e"/>
  </ds:schemaRefs>
</ds:datastoreItem>
</file>

<file path=docProps/app.xml><?xml version="1.0" encoding="utf-8"?>
<Properties xmlns="http://schemas.openxmlformats.org/officeDocument/2006/extended-properties" xmlns:vt="http://schemas.openxmlformats.org/officeDocument/2006/docPropsVTypes">
  <Template>Ion</Template>
  <TotalTime>20011</TotalTime>
  <Words>1231</Words>
  <Application>Microsoft Office PowerPoint</Application>
  <PresentationFormat>On-screen Show (4:3)</PresentationFormat>
  <Paragraphs>159</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(Body)</vt:lpstr>
      <vt:lpstr>Century Gothic</vt:lpstr>
      <vt:lpstr>Courier New</vt:lpstr>
      <vt:lpstr>Times</vt:lpstr>
      <vt:lpstr>Wingdings</vt:lpstr>
      <vt:lpstr>Wingdings 3</vt:lpstr>
      <vt:lpstr>Ion</vt:lpstr>
      <vt:lpstr>  The Reserve at Bradford Park  Homeowners’ Association  2022 Annual Meeting</vt:lpstr>
      <vt:lpstr>Zoom Meeting</vt:lpstr>
      <vt:lpstr>Agenda</vt:lpstr>
      <vt:lpstr>2020 HOA Board Introduction </vt:lpstr>
      <vt:lpstr>Election Preview</vt:lpstr>
      <vt:lpstr>HOA Directors &amp; Roles</vt:lpstr>
      <vt:lpstr>Roles of the HOA</vt:lpstr>
      <vt:lpstr>HOA  Overview</vt:lpstr>
      <vt:lpstr>Point and Purpose of an HOA</vt:lpstr>
      <vt:lpstr>3rd Party HOA Manager  Roles &amp; Responsibilities</vt:lpstr>
      <vt:lpstr>Homeowner Correspondence</vt:lpstr>
      <vt:lpstr>HOA Website</vt:lpstr>
      <vt:lpstr>Covenants, Conditions, &amp; Restrictions (CCR’s)</vt:lpstr>
      <vt:lpstr>What are HOA Covenants?</vt:lpstr>
      <vt:lpstr>What is the HOA Board entrusted to do?</vt:lpstr>
      <vt:lpstr>What is NOT within the scope  of the HOA Board?</vt:lpstr>
      <vt:lpstr>Financials</vt:lpstr>
      <vt:lpstr>Financial Review – July 31, 2022 Balance Sheet</vt:lpstr>
      <vt:lpstr>HOA 2021 Financials (Income Stmt Thru July, 2022)</vt:lpstr>
      <vt:lpstr>Community Activity</vt:lpstr>
      <vt:lpstr>Construction Update</vt:lpstr>
      <vt:lpstr>Remaining Lots</vt:lpstr>
      <vt:lpstr>New Board Elections</vt:lpstr>
      <vt:lpstr>How it works:</vt:lpstr>
      <vt:lpstr>Roles &amp; Responsibilities</vt:lpstr>
      <vt:lpstr>Voting Rules</vt:lpstr>
      <vt:lpstr>Nominees for Directors:</vt:lpstr>
      <vt:lpstr>Voting Period</vt:lpstr>
      <vt:lpstr>New HOA Board of Directors:</vt:lpstr>
      <vt:lpstr>Transition Steps:</vt:lpstr>
      <vt:lpstr>Thank you! </vt:lpstr>
      <vt:lpstr>Meeting Adjourned    www.ReserveAtBradfordParkHOA.com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Emerald Falls  Homeowners Association  2020 Annual Meeting</dc:title>
  <dc:creator>Noah Bleicher</dc:creator>
  <cp:lastModifiedBy>Noah Bleicher</cp:lastModifiedBy>
  <cp:revision>95</cp:revision>
  <dcterms:created xsi:type="dcterms:W3CDTF">2020-06-14T03:10:06Z</dcterms:created>
  <dcterms:modified xsi:type="dcterms:W3CDTF">2022-08-22T19:42:08Z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0x01010083DED98E0085F54391FCFFE8F00C2564</vt:lpwstr>
  </property>
</Properties>
</file>